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60" r:id="rId5"/>
    <p:sldId id="261" r:id="rId6"/>
    <p:sldId id="258" r:id="rId7"/>
    <p:sldId id="263" r:id="rId8"/>
    <p:sldId id="265" r:id="rId9"/>
    <p:sldId id="266" r:id="rId10"/>
    <p:sldId id="267" r:id="rId11"/>
    <p:sldId id="264" r:id="rId12"/>
    <p:sldId id="262"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4B54"/>
    <a:srgbClr val="E0F3FF"/>
    <a:srgbClr val="FF69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t>3/5/2021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3/5/2021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t>3/5/2021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t>3/5/2021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t>3/5/2021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t>3/5/2021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t>3/5/2021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5586B75A-687E-405C-8A0B-8D00578BA2C3}" type="datetimeFigureOut">
              <a:rPr lang="en-US" dirty="0"/>
              <a:pPr/>
              <a:t>3/5/2021</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t>3/5/2021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t>3/5/2021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3/5/2021</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3.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jp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3.png"/><Relationship Id="rId16"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jp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F7A25-E319-4ED0-8253-61C7280208BD}"/>
              </a:ext>
            </a:extLst>
          </p:cNvPr>
          <p:cNvSpPr>
            <a:spLocks noGrp="1"/>
          </p:cNvSpPr>
          <p:nvPr>
            <p:ph type="ctrTitle"/>
          </p:nvPr>
        </p:nvSpPr>
        <p:spPr>
          <a:xfrm>
            <a:off x="603503" y="770467"/>
            <a:ext cx="10852873" cy="3352800"/>
          </a:xfrm>
        </p:spPr>
        <p:txBody>
          <a:bodyPr/>
          <a:lstStyle/>
          <a:p>
            <a:pPr algn="ctr"/>
            <a:r>
              <a:rPr lang="en-CA" sz="7200" dirty="0"/>
              <a:t>Believe the future has arrived!</a:t>
            </a:r>
          </a:p>
        </p:txBody>
      </p:sp>
      <p:pic>
        <p:nvPicPr>
          <p:cNvPr id="5" name="Picture 4">
            <a:extLst>
              <a:ext uri="{FF2B5EF4-FFF2-40B4-BE49-F238E27FC236}">
                <a16:creationId xmlns:a16="http://schemas.microsoft.com/office/drawing/2014/main" id="{E40B161C-930A-480F-8971-96B501090484}"/>
              </a:ext>
            </a:extLst>
          </p:cNvPr>
          <p:cNvPicPr>
            <a:picLocks noChangeAspect="1"/>
          </p:cNvPicPr>
          <p:nvPr/>
        </p:nvPicPr>
        <p:blipFill>
          <a:blip r:embed="rId2"/>
          <a:stretch>
            <a:fillRect/>
          </a:stretch>
        </p:blipFill>
        <p:spPr>
          <a:xfrm>
            <a:off x="5202405" y="1097982"/>
            <a:ext cx="1655067" cy="1655067"/>
          </a:xfrm>
          <a:prstGeom prst="rect">
            <a:avLst/>
          </a:prstGeom>
        </p:spPr>
      </p:pic>
      <p:sp>
        <p:nvSpPr>
          <p:cNvPr id="6" name="TextBox 5">
            <a:extLst>
              <a:ext uri="{FF2B5EF4-FFF2-40B4-BE49-F238E27FC236}">
                <a16:creationId xmlns:a16="http://schemas.microsoft.com/office/drawing/2014/main" id="{FD473F7E-0B34-45F4-BA11-BEE91A1BCED7}"/>
              </a:ext>
            </a:extLst>
          </p:cNvPr>
          <p:cNvSpPr txBox="1"/>
          <p:nvPr/>
        </p:nvSpPr>
        <p:spPr>
          <a:xfrm>
            <a:off x="5128908" y="6228861"/>
            <a:ext cx="1934184" cy="369332"/>
          </a:xfrm>
          <a:prstGeom prst="rect">
            <a:avLst/>
          </a:prstGeom>
          <a:noFill/>
        </p:spPr>
        <p:txBody>
          <a:bodyPr wrap="none" rtlCol="0">
            <a:spAutoFit/>
          </a:bodyPr>
          <a:lstStyle/>
          <a:p>
            <a:r>
              <a:rPr lang="en-CA" dirty="0"/>
              <a:t>www.jdnevins.com</a:t>
            </a:r>
          </a:p>
        </p:txBody>
      </p:sp>
    </p:spTree>
    <p:extLst>
      <p:ext uri="{BB962C8B-B14F-4D97-AF65-F5344CB8AC3E}">
        <p14:creationId xmlns:p14="http://schemas.microsoft.com/office/powerpoint/2010/main" val="3561330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CF56AB-7659-4C3E-82C2-ADF162BAC4FB}"/>
              </a:ext>
            </a:extLst>
          </p:cNvPr>
          <p:cNvSpPr>
            <a:spLocks noGrp="1"/>
          </p:cNvSpPr>
          <p:nvPr>
            <p:ph type="body" idx="1"/>
          </p:nvPr>
        </p:nvSpPr>
        <p:spPr>
          <a:xfrm>
            <a:off x="667512" y="669702"/>
            <a:ext cx="9226296" cy="693106"/>
          </a:xfrm>
        </p:spPr>
        <p:txBody>
          <a:bodyPr/>
          <a:lstStyle/>
          <a:p>
            <a:r>
              <a:rPr lang="en-CA" dirty="0"/>
              <a:t>ABOUT US</a:t>
            </a:r>
          </a:p>
        </p:txBody>
      </p:sp>
      <p:sp>
        <p:nvSpPr>
          <p:cNvPr id="4" name="TextBox 3">
            <a:extLst>
              <a:ext uri="{FF2B5EF4-FFF2-40B4-BE49-F238E27FC236}">
                <a16:creationId xmlns:a16="http://schemas.microsoft.com/office/drawing/2014/main" id="{953A71D5-799D-4F23-9B9C-5F539212EC40}"/>
              </a:ext>
            </a:extLst>
          </p:cNvPr>
          <p:cNvSpPr txBox="1"/>
          <p:nvPr/>
        </p:nvSpPr>
        <p:spPr>
          <a:xfrm>
            <a:off x="868973" y="1749669"/>
            <a:ext cx="10454053" cy="1754326"/>
          </a:xfrm>
          <a:prstGeom prst="rect">
            <a:avLst/>
          </a:prstGeom>
          <a:noFill/>
        </p:spPr>
        <p:txBody>
          <a:bodyPr wrap="square" rtlCol="0">
            <a:spAutoFit/>
          </a:bodyPr>
          <a:lstStyle/>
          <a:p>
            <a:r>
              <a:rPr lang="en-CA" b="1" dirty="0">
                <a:solidFill>
                  <a:srgbClr val="444B54"/>
                </a:solidFill>
              </a:rPr>
              <a:t>Our Story</a:t>
            </a:r>
          </a:p>
          <a:p>
            <a:endParaRPr lang="en-CA" dirty="0"/>
          </a:p>
          <a:p>
            <a:r>
              <a:rPr lang="en-CA" dirty="0"/>
              <a:t>We are a family owned and operated business founded in 2017. Our service origins however date back to 2002 with the launch of our parent companies (SOHO_SME &amp; SOHOSTME), a digital service and distributed network hosting provider (in other words, a cloud hosting service before people called them 'clouds'). Many of the tools and solutions we used back then are still active and continue to be upgraded.</a:t>
            </a:r>
          </a:p>
        </p:txBody>
      </p:sp>
      <p:sp>
        <p:nvSpPr>
          <p:cNvPr id="5" name="TextBox 4">
            <a:extLst>
              <a:ext uri="{FF2B5EF4-FFF2-40B4-BE49-F238E27FC236}">
                <a16:creationId xmlns:a16="http://schemas.microsoft.com/office/drawing/2014/main" id="{856FEEE1-C12B-4761-9E46-1ECE87E73530}"/>
              </a:ext>
            </a:extLst>
          </p:cNvPr>
          <p:cNvSpPr txBox="1"/>
          <p:nvPr/>
        </p:nvSpPr>
        <p:spPr>
          <a:xfrm>
            <a:off x="868972" y="3890856"/>
            <a:ext cx="10454053" cy="1754326"/>
          </a:xfrm>
          <a:prstGeom prst="rect">
            <a:avLst/>
          </a:prstGeom>
          <a:noFill/>
        </p:spPr>
        <p:txBody>
          <a:bodyPr wrap="square" rtlCol="0">
            <a:spAutoFit/>
          </a:bodyPr>
          <a:lstStyle/>
          <a:p>
            <a:r>
              <a:rPr lang="en-CA" b="1" dirty="0">
                <a:solidFill>
                  <a:srgbClr val="444B54"/>
                </a:solidFill>
              </a:rPr>
              <a:t>Our Approach</a:t>
            </a:r>
          </a:p>
          <a:p>
            <a:endParaRPr lang="en-CA" dirty="0"/>
          </a:p>
          <a:p>
            <a:r>
              <a:rPr lang="en-CA" dirty="0"/>
              <a:t>Our approach could be described as "no-nonsense". We believe in open and transparent dialogue, identifying challenges or issues directly and honestly rather than sugar coating or avoiding them. We value relationships and personalized service and genuinely enjoy helping our clients. We strive to produce clean designs, with clear and concise messaging. And we believe that work can be fun!</a:t>
            </a:r>
          </a:p>
        </p:txBody>
      </p:sp>
    </p:spTree>
    <p:extLst>
      <p:ext uri="{BB962C8B-B14F-4D97-AF65-F5344CB8AC3E}">
        <p14:creationId xmlns:p14="http://schemas.microsoft.com/office/powerpoint/2010/main" val="3979204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CF56AB-7659-4C3E-82C2-ADF162BAC4FB}"/>
              </a:ext>
            </a:extLst>
          </p:cNvPr>
          <p:cNvSpPr>
            <a:spLocks noGrp="1"/>
          </p:cNvSpPr>
          <p:nvPr>
            <p:ph type="body" idx="1"/>
          </p:nvPr>
        </p:nvSpPr>
        <p:spPr>
          <a:xfrm>
            <a:off x="667512" y="669702"/>
            <a:ext cx="9226296" cy="693106"/>
          </a:xfrm>
        </p:spPr>
        <p:txBody>
          <a:bodyPr/>
          <a:lstStyle/>
          <a:p>
            <a:r>
              <a:rPr lang="en-CA" dirty="0"/>
              <a:t>ABOUT US</a:t>
            </a:r>
          </a:p>
        </p:txBody>
      </p:sp>
      <p:sp>
        <p:nvSpPr>
          <p:cNvPr id="4" name="TextBox 3">
            <a:extLst>
              <a:ext uri="{FF2B5EF4-FFF2-40B4-BE49-F238E27FC236}">
                <a16:creationId xmlns:a16="http://schemas.microsoft.com/office/drawing/2014/main" id="{953A71D5-799D-4F23-9B9C-5F539212EC40}"/>
              </a:ext>
            </a:extLst>
          </p:cNvPr>
          <p:cNvSpPr txBox="1"/>
          <p:nvPr/>
        </p:nvSpPr>
        <p:spPr>
          <a:xfrm>
            <a:off x="667512" y="1608992"/>
            <a:ext cx="5160633" cy="4801314"/>
          </a:xfrm>
          <a:prstGeom prst="rect">
            <a:avLst/>
          </a:prstGeom>
          <a:noFill/>
        </p:spPr>
        <p:txBody>
          <a:bodyPr wrap="square" rtlCol="0">
            <a:spAutoFit/>
          </a:bodyPr>
          <a:lstStyle/>
          <a:p>
            <a:r>
              <a:rPr lang="en-CA" b="1" dirty="0">
                <a:solidFill>
                  <a:srgbClr val="444B54"/>
                </a:solidFill>
              </a:rPr>
              <a:t>Our Founder</a:t>
            </a:r>
          </a:p>
          <a:p>
            <a:endParaRPr lang="en-CA" dirty="0"/>
          </a:p>
          <a:p>
            <a:r>
              <a:rPr lang="en-CA" dirty="0"/>
              <a:t>Julian Smit has a BSc. in Psychology from UofT and a degree in sound design and studio engineering. He has over 20 years of experience in the field of Digital Marketing. </a:t>
            </a:r>
          </a:p>
          <a:p>
            <a:endParaRPr lang="en-CA" dirty="0"/>
          </a:p>
          <a:p>
            <a:r>
              <a:rPr lang="en-CA" dirty="0"/>
              <a:t>He has managed over a dozen award winning digital media projects on behalf of blue-chip organizations such as Manulife and </a:t>
            </a:r>
            <a:r>
              <a:rPr lang="en-CA" dirty="0" err="1"/>
              <a:t>AllState</a:t>
            </a:r>
            <a:r>
              <a:rPr lang="en-CA" dirty="0"/>
              <a:t>. </a:t>
            </a:r>
          </a:p>
          <a:p>
            <a:endParaRPr lang="en-CA" dirty="0"/>
          </a:p>
          <a:p>
            <a:r>
              <a:rPr lang="en-CA" dirty="0"/>
              <a:t>He is the host of a Podcast/YouTube Channel - </a:t>
            </a:r>
            <a:r>
              <a:rPr lang="en-CA" dirty="0">
                <a:latin typeface="Patua One" panose="02000000000000000000" pitchFamily="2" charset="0"/>
              </a:rPr>
              <a:t>BIYF MARKETING</a:t>
            </a:r>
            <a:r>
              <a:rPr lang="en-CA" dirty="0"/>
              <a:t> which attracted over 190K views and 3800 subscribers in its first year. </a:t>
            </a:r>
          </a:p>
          <a:p>
            <a:endParaRPr lang="en-CA" dirty="0"/>
          </a:p>
          <a:p>
            <a:r>
              <a:rPr lang="en-CA" dirty="0"/>
              <a:t>He was the keynote speaker at the 2019 Global Digital Marketing Summit in Jamaica.</a:t>
            </a:r>
          </a:p>
        </p:txBody>
      </p:sp>
      <p:pic>
        <p:nvPicPr>
          <p:cNvPr id="6" name="Picture 5">
            <a:extLst>
              <a:ext uri="{FF2B5EF4-FFF2-40B4-BE49-F238E27FC236}">
                <a16:creationId xmlns:a16="http://schemas.microsoft.com/office/drawing/2014/main" id="{AB443893-289E-4A63-A8CD-44972CFC85AF}"/>
              </a:ext>
            </a:extLst>
          </p:cNvPr>
          <p:cNvPicPr>
            <a:picLocks noChangeAspect="1"/>
          </p:cNvPicPr>
          <p:nvPr/>
        </p:nvPicPr>
        <p:blipFill>
          <a:blip r:embed="rId2"/>
          <a:stretch>
            <a:fillRect/>
          </a:stretch>
        </p:blipFill>
        <p:spPr>
          <a:xfrm>
            <a:off x="5611091" y="0"/>
            <a:ext cx="6858000" cy="6858000"/>
          </a:xfrm>
          <a:prstGeom prst="rect">
            <a:avLst/>
          </a:prstGeom>
        </p:spPr>
      </p:pic>
    </p:spTree>
    <p:extLst>
      <p:ext uri="{BB962C8B-B14F-4D97-AF65-F5344CB8AC3E}">
        <p14:creationId xmlns:p14="http://schemas.microsoft.com/office/powerpoint/2010/main" val="166458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CF56AB-7659-4C3E-82C2-ADF162BAC4FB}"/>
              </a:ext>
            </a:extLst>
          </p:cNvPr>
          <p:cNvSpPr>
            <a:spLocks noGrp="1"/>
          </p:cNvSpPr>
          <p:nvPr>
            <p:ph type="body" idx="1"/>
          </p:nvPr>
        </p:nvSpPr>
        <p:spPr>
          <a:xfrm>
            <a:off x="667512" y="669702"/>
            <a:ext cx="9226296" cy="693106"/>
          </a:xfrm>
        </p:spPr>
        <p:txBody>
          <a:bodyPr/>
          <a:lstStyle/>
          <a:p>
            <a:r>
              <a:rPr lang="en-CA" dirty="0"/>
              <a:t>MEET THE MASTERMINDS</a:t>
            </a:r>
          </a:p>
        </p:txBody>
      </p:sp>
      <p:pic>
        <p:nvPicPr>
          <p:cNvPr id="6" name="Picture 5">
            <a:extLst>
              <a:ext uri="{FF2B5EF4-FFF2-40B4-BE49-F238E27FC236}">
                <a16:creationId xmlns:a16="http://schemas.microsoft.com/office/drawing/2014/main" id="{064EBBF9-A2B8-4278-9363-7D94DBA47B2F}"/>
              </a:ext>
            </a:extLst>
          </p:cNvPr>
          <p:cNvPicPr>
            <a:picLocks noChangeAspect="1"/>
          </p:cNvPicPr>
          <p:nvPr/>
        </p:nvPicPr>
        <p:blipFill>
          <a:blip r:embed="rId2"/>
          <a:stretch>
            <a:fillRect/>
          </a:stretch>
        </p:blipFill>
        <p:spPr>
          <a:xfrm>
            <a:off x="1171304" y="1841502"/>
            <a:ext cx="1230923" cy="1230923"/>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E132237A-145A-4991-A693-CBB819C00D4D}"/>
              </a:ext>
            </a:extLst>
          </p:cNvPr>
          <p:cNvPicPr>
            <a:picLocks noChangeAspect="1"/>
          </p:cNvPicPr>
          <p:nvPr/>
        </p:nvPicPr>
        <p:blipFill>
          <a:blip r:embed="rId3"/>
          <a:stretch>
            <a:fillRect/>
          </a:stretch>
        </p:blipFill>
        <p:spPr>
          <a:xfrm>
            <a:off x="3111490" y="1825513"/>
            <a:ext cx="1230923" cy="1230923"/>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a:extLst>
              <a:ext uri="{FF2B5EF4-FFF2-40B4-BE49-F238E27FC236}">
                <a16:creationId xmlns:a16="http://schemas.microsoft.com/office/drawing/2014/main" id="{76DA2BBE-37EC-496D-92EE-08348891B3A4}"/>
              </a:ext>
            </a:extLst>
          </p:cNvPr>
          <p:cNvPicPr>
            <a:picLocks noChangeAspect="1"/>
          </p:cNvPicPr>
          <p:nvPr/>
        </p:nvPicPr>
        <p:blipFill>
          <a:blip r:embed="rId4"/>
          <a:stretch>
            <a:fillRect/>
          </a:stretch>
        </p:blipFill>
        <p:spPr>
          <a:xfrm>
            <a:off x="3064179" y="4077378"/>
            <a:ext cx="1230924" cy="1230924"/>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Picture 17">
            <a:extLst>
              <a:ext uri="{FF2B5EF4-FFF2-40B4-BE49-F238E27FC236}">
                <a16:creationId xmlns:a16="http://schemas.microsoft.com/office/drawing/2014/main" id="{56BA408E-0A60-4314-893A-61B97DEA4ABC}"/>
              </a:ext>
            </a:extLst>
          </p:cNvPr>
          <p:cNvPicPr>
            <a:picLocks noChangeAspect="1"/>
          </p:cNvPicPr>
          <p:nvPr/>
        </p:nvPicPr>
        <p:blipFill>
          <a:blip r:embed="rId5"/>
          <a:stretch>
            <a:fillRect/>
          </a:stretch>
        </p:blipFill>
        <p:spPr>
          <a:xfrm>
            <a:off x="5211722" y="1831975"/>
            <a:ext cx="1255838" cy="1255838"/>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Picture 21">
            <a:extLst>
              <a:ext uri="{FF2B5EF4-FFF2-40B4-BE49-F238E27FC236}">
                <a16:creationId xmlns:a16="http://schemas.microsoft.com/office/drawing/2014/main" id="{0C87D45E-483E-48CD-8083-A877C5985D70}"/>
              </a:ext>
            </a:extLst>
          </p:cNvPr>
          <p:cNvPicPr>
            <a:picLocks noChangeAspect="1"/>
          </p:cNvPicPr>
          <p:nvPr/>
        </p:nvPicPr>
        <p:blipFill>
          <a:blip r:embed="rId6"/>
          <a:stretch>
            <a:fillRect/>
          </a:stretch>
        </p:blipFill>
        <p:spPr>
          <a:xfrm>
            <a:off x="1070861" y="4077378"/>
            <a:ext cx="1255838" cy="1255838"/>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Picture 23">
            <a:extLst>
              <a:ext uri="{FF2B5EF4-FFF2-40B4-BE49-F238E27FC236}">
                <a16:creationId xmlns:a16="http://schemas.microsoft.com/office/drawing/2014/main" id="{40563D43-AD21-4D80-9DF0-10584912F8B5}"/>
              </a:ext>
            </a:extLst>
          </p:cNvPr>
          <p:cNvPicPr>
            <a:picLocks noChangeAspect="1"/>
          </p:cNvPicPr>
          <p:nvPr/>
        </p:nvPicPr>
        <p:blipFill>
          <a:blip r:embed="rId7"/>
          <a:stretch>
            <a:fillRect/>
          </a:stretch>
        </p:blipFill>
        <p:spPr>
          <a:xfrm>
            <a:off x="7437701" y="1816587"/>
            <a:ext cx="1255838" cy="1255838"/>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6" name="Picture 25">
            <a:extLst>
              <a:ext uri="{FF2B5EF4-FFF2-40B4-BE49-F238E27FC236}">
                <a16:creationId xmlns:a16="http://schemas.microsoft.com/office/drawing/2014/main" id="{4F6D8D64-9681-43FC-8ED0-2EA9DCE34D74}"/>
              </a:ext>
            </a:extLst>
          </p:cNvPr>
          <p:cNvPicPr>
            <a:picLocks noChangeAspect="1"/>
          </p:cNvPicPr>
          <p:nvPr/>
        </p:nvPicPr>
        <p:blipFill>
          <a:blip r:embed="rId8"/>
          <a:stretch>
            <a:fillRect/>
          </a:stretch>
        </p:blipFill>
        <p:spPr>
          <a:xfrm>
            <a:off x="7437702" y="4089860"/>
            <a:ext cx="1255839" cy="1255839"/>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8" name="Picture 27">
            <a:extLst>
              <a:ext uri="{FF2B5EF4-FFF2-40B4-BE49-F238E27FC236}">
                <a16:creationId xmlns:a16="http://schemas.microsoft.com/office/drawing/2014/main" id="{742BEAB0-5E26-4F7B-A64C-16E43AF89AB2}"/>
              </a:ext>
            </a:extLst>
          </p:cNvPr>
          <p:cNvPicPr>
            <a:picLocks noChangeAspect="1"/>
          </p:cNvPicPr>
          <p:nvPr/>
        </p:nvPicPr>
        <p:blipFill>
          <a:blip r:embed="rId9"/>
          <a:stretch>
            <a:fillRect/>
          </a:stretch>
        </p:blipFill>
        <p:spPr>
          <a:xfrm>
            <a:off x="5211722" y="4077379"/>
            <a:ext cx="1255838" cy="1255838"/>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0" name="Picture 29">
            <a:extLst>
              <a:ext uri="{FF2B5EF4-FFF2-40B4-BE49-F238E27FC236}">
                <a16:creationId xmlns:a16="http://schemas.microsoft.com/office/drawing/2014/main" id="{5162A826-B45E-44E0-8DF7-2C063D8D1FB7}"/>
              </a:ext>
            </a:extLst>
          </p:cNvPr>
          <p:cNvPicPr>
            <a:picLocks noChangeAspect="1"/>
          </p:cNvPicPr>
          <p:nvPr/>
        </p:nvPicPr>
        <p:blipFill>
          <a:blip r:embed="rId10"/>
          <a:stretch>
            <a:fillRect/>
          </a:stretch>
        </p:blipFill>
        <p:spPr>
          <a:xfrm>
            <a:off x="9663682" y="4077378"/>
            <a:ext cx="1230924" cy="1230924"/>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4" name="Picture 33">
            <a:extLst>
              <a:ext uri="{FF2B5EF4-FFF2-40B4-BE49-F238E27FC236}">
                <a16:creationId xmlns:a16="http://schemas.microsoft.com/office/drawing/2014/main" id="{D9E00059-A72D-4E13-B166-AC353E484B4C}"/>
              </a:ext>
            </a:extLst>
          </p:cNvPr>
          <p:cNvPicPr>
            <a:picLocks noChangeAspect="1"/>
          </p:cNvPicPr>
          <p:nvPr/>
        </p:nvPicPr>
        <p:blipFill>
          <a:blip r:embed="rId11"/>
          <a:stretch>
            <a:fillRect/>
          </a:stretch>
        </p:blipFill>
        <p:spPr>
          <a:xfrm>
            <a:off x="9698632" y="1721754"/>
            <a:ext cx="1255838" cy="1255838"/>
          </a:xfrm>
          <a:prstGeom prst="ellipse">
            <a:avLst/>
          </a:prstGeom>
          <a:ln w="285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6" name="TextBox 35">
            <a:extLst>
              <a:ext uri="{FF2B5EF4-FFF2-40B4-BE49-F238E27FC236}">
                <a16:creationId xmlns:a16="http://schemas.microsoft.com/office/drawing/2014/main" id="{2F0110DE-993F-4165-8694-C9A06F4545F0}"/>
              </a:ext>
            </a:extLst>
          </p:cNvPr>
          <p:cNvSpPr txBox="1"/>
          <p:nvPr/>
        </p:nvSpPr>
        <p:spPr>
          <a:xfrm>
            <a:off x="2871310" y="5404138"/>
            <a:ext cx="1616661" cy="830997"/>
          </a:xfrm>
          <a:prstGeom prst="rect">
            <a:avLst/>
          </a:prstGeom>
          <a:noFill/>
        </p:spPr>
        <p:txBody>
          <a:bodyPr wrap="none" rtlCol="0">
            <a:spAutoFit/>
          </a:bodyPr>
          <a:lstStyle/>
          <a:p>
            <a:pPr algn="ctr"/>
            <a:r>
              <a:rPr lang="en-CA" sz="1600" b="1" dirty="0"/>
              <a:t>Courtney Brophy</a:t>
            </a:r>
            <a:r>
              <a:rPr lang="en-CA" sz="1400" b="1" dirty="0"/>
              <a:t> </a:t>
            </a:r>
          </a:p>
          <a:p>
            <a:pPr algn="ctr"/>
            <a:r>
              <a:rPr lang="en-CA" sz="1400" dirty="0"/>
              <a:t>Strategy / Facebook</a:t>
            </a:r>
          </a:p>
          <a:p>
            <a:pPr algn="ctr"/>
            <a:endParaRPr lang="en-CA" dirty="0"/>
          </a:p>
        </p:txBody>
      </p:sp>
      <p:sp>
        <p:nvSpPr>
          <p:cNvPr id="38" name="TextBox 37">
            <a:extLst>
              <a:ext uri="{FF2B5EF4-FFF2-40B4-BE49-F238E27FC236}">
                <a16:creationId xmlns:a16="http://schemas.microsoft.com/office/drawing/2014/main" id="{8F602D07-C55B-4BA9-8F73-DBF167D4E5FB}"/>
              </a:ext>
            </a:extLst>
          </p:cNvPr>
          <p:cNvSpPr txBox="1"/>
          <p:nvPr/>
        </p:nvSpPr>
        <p:spPr>
          <a:xfrm>
            <a:off x="1013957" y="3130865"/>
            <a:ext cx="1545616" cy="830997"/>
          </a:xfrm>
          <a:prstGeom prst="rect">
            <a:avLst/>
          </a:prstGeom>
          <a:noFill/>
        </p:spPr>
        <p:txBody>
          <a:bodyPr wrap="none" rtlCol="0">
            <a:spAutoFit/>
          </a:bodyPr>
          <a:lstStyle/>
          <a:p>
            <a:pPr algn="ctr"/>
            <a:r>
              <a:rPr lang="en-CA" sz="1600" b="1" dirty="0"/>
              <a:t>Alex Afterman </a:t>
            </a:r>
          </a:p>
          <a:p>
            <a:pPr algn="ctr"/>
            <a:r>
              <a:rPr lang="en-CA" sz="1400" dirty="0"/>
              <a:t>e-Com &amp; Facebook</a:t>
            </a:r>
          </a:p>
          <a:p>
            <a:pPr algn="ctr"/>
            <a:endParaRPr lang="en-CA" dirty="0"/>
          </a:p>
        </p:txBody>
      </p:sp>
      <p:sp>
        <p:nvSpPr>
          <p:cNvPr id="39" name="TextBox 38">
            <a:extLst>
              <a:ext uri="{FF2B5EF4-FFF2-40B4-BE49-F238E27FC236}">
                <a16:creationId xmlns:a16="http://schemas.microsoft.com/office/drawing/2014/main" id="{4932B697-245A-4024-B650-34072FC8B91E}"/>
              </a:ext>
            </a:extLst>
          </p:cNvPr>
          <p:cNvSpPr txBox="1"/>
          <p:nvPr/>
        </p:nvSpPr>
        <p:spPr>
          <a:xfrm>
            <a:off x="3182965" y="3104354"/>
            <a:ext cx="993349" cy="830997"/>
          </a:xfrm>
          <a:prstGeom prst="rect">
            <a:avLst/>
          </a:prstGeom>
          <a:noFill/>
        </p:spPr>
        <p:txBody>
          <a:bodyPr wrap="none" rtlCol="0">
            <a:spAutoFit/>
          </a:bodyPr>
          <a:lstStyle/>
          <a:p>
            <a:pPr algn="ctr"/>
            <a:r>
              <a:rPr lang="en-CA" sz="1600" b="1" dirty="0"/>
              <a:t>Jo McKee </a:t>
            </a:r>
          </a:p>
          <a:p>
            <a:pPr algn="ctr"/>
            <a:r>
              <a:rPr lang="en-CA" sz="1400" dirty="0"/>
              <a:t>Copywriter</a:t>
            </a:r>
          </a:p>
          <a:p>
            <a:pPr algn="ctr"/>
            <a:endParaRPr lang="en-CA" dirty="0"/>
          </a:p>
        </p:txBody>
      </p:sp>
      <p:sp>
        <p:nvSpPr>
          <p:cNvPr id="40" name="TextBox 39">
            <a:extLst>
              <a:ext uri="{FF2B5EF4-FFF2-40B4-BE49-F238E27FC236}">
                <a16:creationId xmlns:a16="http://schemas.microsoft.com/office/drawing/2014/main" id="{B04926E2-F18B-4083-80EC-91A31F7C38CA}"/>
              </a:ext>
            </a:extLst>
          </p:cNvPr>
          <p:cNvSpPr txBox="1"/>
          <p:nvPr/>
        </p:nvSpPr>
        <p:spPr>
          <a:xfrm>
            <a:off x="4968348" y="3087813"/>
            <a:ext cx="1788630" cy="861774"/>
          </a:xfrm>
          <a:prstGeom prst="rect">
            <a:avLst/>
          </a:prstGeom>
          <a:noFill/>
        </p:spPr>
        <p:txBody>
          <a:bodyPr wrap="none" rtlCol="0">
            <a:spAutoFit/>
          </a:bodyPr>
          <a:lstStyle/>
          <a:p>
            <a:pPr algn="ctr"/>
            <a:r>
              <a:rPr lang="en-CA" b="1" dirty="0"/>
              <a:t>John Max Bolling</a:t>
            </a:r>
            <a:r>
              <a:rPr lang="en-CA" sz="1400" b="1" dirty="0"/>
              <a:t> </a:t>
            </a:r>
          </a:p>
          <a:p>
            <a:pPr algn="ctr"/>
            <a:r>
              <a:rPr lang="en-CA" sz="1400" dirty="0"/>
              <a:t>Strategy</a:t>
            </a:r>
          </a:p>
          <a:p>
            <a:pPr algn="ctr"/>
            <a:endParaRPr lang="en-CA" dirty="0"/>
          </a:p>
        </p:txBody>
      </p:sp>
      <p:sp>
        <p:nvSpPr>
          <p:cNvPr id="41" name="TextBox 40">
            <a:extLst>
              <a:ext uri="{FF2B5EF4-FFF2-40B4-BE49-F238E27FC236}">
                <a16:creationId xmlns:a16="http://schemas.microsoft.com/office/drawing/2014/main" id="{9E47307C-5A37-463A-8803-35E32593BA50}"/>
              </a:ext>
            </a:extLst>
          </p:cNvPr>
          <p:cNvSpPr txBox="1"/>
          <p:nvPr/>
        </p:nvSpPr>
        <p:spPr>
          <a:xfrm>
            <a:off x="7098848" y="3102641"/>
            <a:ext cx="1933543" cy="861774"/>
          </a:xfrm>
          <a:prstGeom prst="rect">
            <a:avLst/>
          </a:prstGeom>
          <a:noFill/>
        </p:spPr>
        <p:txBody>
          <a:bodyPr wrap="none" rtlCol="0">
            <a:spAutoFit/>
          </a:bodyPr>
          <a:lstStyle/>
          <a:p>
            <a:pPr algn="ctr"/>
            <a:r>
              <a:rPr lang="en-CA" b="1" dirty="0" err="1"/>
              <a:t>Casie</a:t>
            </a:r>
            <a:r>
              <a:rPr lang="en-CA" sz="1600" b="1" dirty="0"/>
              <a:t> Lane Millhouse</a:t>
            </a:r>
          </a:p>
          <a:p>
            <a:pPr algn="ctr"/>
            <a:r>
              <a:rPr lang="en-CA" sz="1400" dirty="0"/>
              <a:t>Creative / Media</a:t>
            </a:r>
          </a:p>
          <a:p>
            <a:pPr algn="ctr"/>
            <a:endParaRPr lang="en-CA" dirty="0"/>
          </a:p>
        </p:txBody>
      </p:sp>
      <p:sp>
        <p:nvSpPr>
          <p:cNvPr id="42" name="TextBox 41">
            <a:extLst>
              <a:ext uri="{FF2B5EF4-FFF2-40B4-BE49-F238E27FC236}">
                <a16:creationId xmlns:a16="http://schemas.microsoft.com/office/drawing/2014/main" id="{8E804F9E-10B9-4AD7-8ACB-846F365ACD0F}"/>
              </a:ext>
            </a:extLst>
          </p:cNvPr>
          <p:cNvSpPr txBox="1"/>
          <p:nvPr/>
        </p:nvSpPr>
        <p:spPr>
          <a:xfrm>
            <a:off x="9431562" y="3072425"/>
            <a:ext cx="1789977" cy="861774"/>
          </a:xfrm>
          <a:prstGeom prst="rect">
            <a:avLst/>
          </a:prstGeom>
          <a:noFill/>
        </p:spPr>
        <p:txBody>
          <a:bodyPr wrap="none" rtlCol="0">
            <a:spAutoFit/>
          </a:bodyPr>
          <a:lstStyle/>
          <a:p>
            <a:pPr algn="ctr"/>
            <a:r>
              <a:rPr lang="en-CA" b="1" dirty="0"/>
              <a:t>Helen Even Chen</a:t>
            </a:r>
            <a:r>
              <a:rPr lang="en-CA" sz="1400" b="1" dirty="0"/>
              <a:t> </a:t>
            </a:r>
          </a:p>
          <a:p>
            <a:pPr algn="ctr"/>
            <a:r>
              <a:rPr lang="en-CA" sz="1400" dirty="0"/>
              <a:t>Brand Strategy</a:t>
            </a:r>
          </a:p>
          <a:p>
            <a:pPr algn="ctr"/>
            <a:endParaRPr lang="en-CA" dirty="0"/>
          </a:p>
        </p:txBody>
      </p:sp>
      <p:sp>
        <p:nvSpPr>
          <p:cNvPr id="43" name="TextBox 42">
            <a:extLst>
              <a:ext uri="{FF2B5EF4-FFF2-40B4-BE49-F238E27FC236}">
                <a16:creationId xmlns:a16="http://schemas.microsoft.com/office/drawing/2014/main" id="{29BF99A5-6C0B-4317-9EB4-7F700DEE4F0F}"/>
              </a:ext>
            </a:extLst>
          </p:cNvPr>
          <p:cNvSpPr txBox="1"/>
          <p:nvPr/>
        </p:nvSpPr>
        <p:spPr>
          <a:xfrm>
            <a:off x="1212308" y="5403135"/>
            <a:ext cx="972126" cy="830997"/>
          </a:xfrm>
          <a:prstGeom prst="rect">
            <a:avLst/>
          </a:prstGeom>
          <a:noFill/>
        </p:spPr>
        <p:txBody>
          <a:bodyPr wrap="none" rtlCol="0">
            <a:spAutoFit/>
          </a:bodyPr>
          <a:lstStyle/>
          <a:p>
            <a:pPr algn="ctr"/>
            <a:r>
              <a:rPr lang="en-CA" sz="1600" b="1" dirty="0"/>
              <a:t>Stan Way</a:t>
            </a:r>
            <a:r>
              <a:rPr lang="en-CA" sz="1400" b="1" dirty="0"/>
              <a:t> </a:t>
            </a:r>
          </a:p>
          <a:p>
            <a:pPr algn="ctr"/>
            <a:r>
              <a:rPr lang="en-CA" sz="1400" dirty="0"/>
              <a:t>Sales</a:t>
            </a:r>
          </a:p>
          <a:p>
            <a:pPr algn="ctr"/>
            <a:endParaRPr lang="en-CA" dirty="0"/>
          </a:p>
        </p:txBody>
      </p:sp>
      <p:sp>
        <p:nvSpPr>
          <p:cNvPr id="45" name="TextBox 44">
            <a:extLst>
              <a:ext uri="{FF2B5EF4-FFF2-40B4-BE49-F238E27FC236}">
                <a16:creationId xmlns:a16="http://schemas.microsoft.com/office/drawing/2014/main" id="{F964A369-7D70-4772-8B8B-044A85D860FB}"/>
              </a:ext>
            </a:extLst>
          </p:cNvPr>
          <p:cNvSpPr txBox="1"/>
          <p:nvPr/>
        </p:nvSpPr>
        <p:spPr>
          <a:xfrm>
            <a:off x="5133652" y="5403136"/>
            <a:ext cx="1521250" cy="830997"/>
          </a:xfrm>
          <a:prstGeom prst="rect">
            <a:avLst/>
          </a:prstGeom>
          <a:noFill/>
        </p:spPr>
        <p:txBody>
          <a:bodyPr wrap="none" rtlCol="0">
            <a:spAutoFit/>
          </a:bodyPr>
          <a:lstStyle/>
          <a:p>
            <a:pPr algn="ctr"/>
            <a:r>
              <a:rPr lang="en-CA" sz="1600" b="1" dirty="0"/>
              <a:t>Brandon Smits</a:t>
            </a:r>
            <a:r>
              <a:rPr lang="en-CA" sz="1400" b="1" dirty="0"/>
              <a:t> </a:t>
            </a:r>
          </a:p>
          <a:p>
            <a:pPr algn="ctr"/>
            <a:r>
              <a:rPr lang="en-CA" sz="1400" dirty="0"/>
              <a:t>Strategy / LinkedIn</a:t>
            </a:r>
          </a:p>
          <a:p>
            <a:pPr algn="ctr"/>
            <a:endParaRPr lang="en-CA" dirty="0"/>
          </a:p>
        </p:txBody>
      </p:sp>
      <p:sp>
        <p:nvSpPr>
          <p:cNvPr id="46" name="TextBox 45">
            <a:extLst>
              <a:ext uri="{FF2B5EF4-FFF2-40B4-BE49-F238E27FC236}">
                <a16:creationId xmlns:a16="http://schemas.microsoft.com/office/drawing/2014/main" id="{47322CBC-FB16-45A4-948E-39C7B85798C0}"/>
              </a:ext>
            </a:extLst>
          </p:cNvPr>
          <p:cNvSpPr txBox="1"/>
          <p:nvPr/>
        </p:nvSpPr>
        <p:spPr>
          <a:xfrm>
            <a:off x="7215227" y="5403136"/>
            <a:ext cx="1700787" cy="830997"/>
          </a:xfrm>
          <a:prstGeom prst="rect">
            <a:avLst/>
          </a:prstGeom>
          <a:noFill/>
        </p:spPr>
        <p:txBody>
          <a:bodyPr wrap="none" rtlCol="0">
            <a:spAutoFit/>
          </a:bodyPr>
          <a:lstStyle/>
          <a:p>
            <a:pPr algn="ctr"/>
            <a:r>
              <a:rPr lang="en-CA" sz="1600" b="1" dirty="0" err="1"/>
              <a:t>Jula</a:t>
            </a:r>
            <a:r>
              <a:rPr lang="en-CA" sz="1600" b="1" dirty="0"/>
              <a:t> Pereira</a:t>
            </a:r>
          </a:p>
          <a:p>
            <a:pPr algn="ctr"/>
            <a:r>
              <a:rPr lang="en-CA" sz="1400" dirty="0"/>
              <a:t>Project Management</a:t>
            </a:r>
          </a:p>
          <a:p>
            <a:pPr algn="ctr"/>
            <a:endParaRPr lang="en-CA" dirty="0"/>
          </a:p>
        </p:txBody>
      </p:sp>
      <p:sp>
        <p:nvSpPr>
          <p:cNvPr id="47" name="TextBox 46">
            <a:extLst>
              <a:ext uri="{FF2B5EF4-FFF2-40B4-BE49-F238E27FC236}">
                <a16:creationId xmlns:a16="http://schemas.microsoft.com/office/drawing/2014/main" id="{07502EC1-4780-4402-9F1C-478C42FEB7F2}"/>
              </a:ext>
            </a:extLst>
          </p:cNvPr>
          <p:cNvSpPr txBox="1"/>
          <p:nvPr/>
        </p:nvSpPr>
        <p:spPr>
          <a:xfrm>
            <a:off x="9698632" y="5403135"/>
            <a:ext cx="1161023" cy="830997"/>
          </a:xfrm>
          <a:prstGeom prst="rect">
            <a:avLst/>
          </a:prstGeom>
          <a:noFill/>
        </p:spPr>
        <p:txBody>
          <a:bodyPr wrap="none" rtlCol="0">
            <a:spAutoFit/>
          </a:bodyPr>
          <a:lstStyle/>
          <a:p>
            <a:pPr algn="ctr"/>
            <a:r>
              <a:rPr lang="en-CA" sz="1600" b="1" dirty="0" err="1"/>
              <a:t>Rutger</a:t>
            </a:r>
            <a:r>
              <a:rPr lang="en-CA" sz="1600" b="1" dirty="0"/>
              <a:t> </a:t>
            </a:r>
            <a:r>
              <a:rPr lang="en-CA" sz="1600" b="1" dirty="0" err="1"/>
              <a:t>Thol</a:t>
            </a:r>
            <a:r>
              <a:rPr lang="en-CA" sz="1400" b="1" dirty="0"/>
              <a:t> </a:t>
            </a:r>
          </a:p>
          <a:p>
            <a:pPr algn="ctr"/>
            <a:r>
              <a:rPr lang="en-CA" sz="1400" dirty="0"/>
              <a:t>Chatbots</a:t>
            </a:r>
          </a:p>
          <a:p>
            <a:pPr algn="ctr"/>
            <a:endParaRPr lang="en-CA" dirty="0"/>
          </a:p>
        </p:txBody>
      </p:sp>
    </p:spTree>
    <p:extLst>
      <p:ext uri="{BB962C8B-B14F-4D97-AF65-F5344CB8AC3E}">
        <p14:creationId xmlns:p14="http://schemas.microsoft.com/office/powerpoint/2010/main" val="139099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F8BF3A93-995A-4973-B59D-949C4B294007}"/>
              </a:ext>
            </a:extLst>
          </p:cNvPr>
          <p:cNvSpPr/>
          <p:nvPr/>
        </p:nvSpPr>
        <p:spPr>
          <a:xfrm>
            <a:off x="7236982" y="5479054"/>
            <a:ext cx="1845320" cy="722186"/>
          </a:xfrm>
          <a:prstGeom prst="roundRect">
            <a:avLst/>
          </a:prstGeom>
          <a:solidFill>
            <a:srgbClr val="E0F3FF"/>
          </a:solidFill>
          <a:ln w="28575">
            <a:solidFill>
              <a:srgbClr val="444B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ectangle: Rounded Corners 46">
            <a:extLst>
              <a:ext uri="{FF2B5EF4-FFF2-40B4-BE49-F238E27FC236}">
                <a16:creationId xmlns:a16="http://schemas.microsoft.com/office/drawing/2014/main" id="{5BA65AF0-C9FE-4E28-95E4-797537907939}"/>
              </a:ext>
            </a:extLst>
          </p:cNvPr>
          <p:cNvSpPr/>
          <p:nvPr/>
        </p:nvSpPr>
        <p:spPr>
          <a:xfrm>
            <a:off x="9560378" y="3789550"/>
            <a:ext cx="1613204" cy="722186"/>
          </a:xfrm>
          <a:prstGeom prst="roundRect">
            <a:avLst/>
          </a:prstGeom>
          <a:solidFill>
            <a:srgbClr val="E0F3FF"/>
          </a:solidFill>
          <a:ln w="28575">
            <a:solidFill>
              <a:srgbClr val="444B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ectangle: Rounded Corners 45">
            <a:extLst>
              <a:ext uri="{FF2B5EF4-FFF2-40B4-BE49-F238E27FC236}">
                <a16:creationId xmlns:a16="http://schemas.microsoft.com/office/drawing/2014/main" id="{5A48C384-55DD-4ECE-B0EF-E971FBEC5977}"/>
              </a:ext>
            </a:extLst>
          </p:cNvPr>
          <p:cNvSpPr/>
          <p:nvPr/>
        </p:nvSpPr>
        <p:spPr>
          <a:xfrm>
            <a:off x="7764333" y="2073820"/>
            <a:ext cx="1881460" cy="722186"/>
          </a:xfrm>
          <a:prstGeom prst="roundRect">
            <a:avLst/>
          </a:prstGeom>
          <a:solidFill>
            <a:srgbClr val="E0F3FF"/>
          </a:solidFill>
          <a:ln w="28575">
            <a:solidFill>
              <a:srgbClr val="444B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Rounded Corners 44">
            <a:extLst>
              <a:ext uri="{FF2B5EF4-FFF2-40B4-BE49-F238E27FC236}">
                <a16:creationId xmlns:a16="http://schemas.microsoft.com/office/drawing/2014/main" id="{00705567-854E-4908-8F8B-9184A563398D}"/>
              </a:ext>
            </a:extLst>
          </p:cNvPr>
          <p:cNvSpPr/>
          <p:nvPr/>
        </p:nvSpPr>
        <p:spPr>
          <a:xfrm>
            <a:off x="169609" y="5546471"/>
            <a:ext cx="2137499" cy="722186"/>
          </a:xfrm>
          <a:prstGeom prst="roundRect">
            <a:avLst/>
          </a:prstGeom>
          <a:solidFill>
            <a:srgbClr val="E0F3FF"/>
          </a:solidFill>
          <a:ln w="28575">
            <a:solidFill>
              <a:srgbClr val="444B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Rounded Corners 43">
            <a:extLst>
              <a:ext uri="{FF2B5EF4-FFF2-40B4-BE49-F238E27FC236}">
                <a16:creationId xmlns:a16="http://schemas.microsoft.com/office/drawing/2014/main" id="{E8BDBC84-0E8E-4F18-8838-A90279367574}"/>
              </a:ext>
            </a:extLst>
          </p:cNvPr>
          <p:cNvSpPr/>
          <p:nvPr/>
        </p:nvSpPr>
        <p:spPr>
          <a:xfrm>
            <a:off x="1191492" y="3892267"/>
            <a:ext cx="902890" cy="722186"/>
          </a:xfrm>
          <a:prstGeom prst="roundRect">
            <a:avLst/>
          </a:prstGeom>
          <a:solidFill>
            <a:srgbClr val="E0F3FF"/>
          </a:solidFill>
          <a:ln w="28575">
            <a:solidFill>
              <a:srgbClr val="444B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Rounded Corners 41">
            <a:extLst>
              <a:ext uri="{FF2B5EF4-FFF2-40B4-BE49-F238E27FC236}">
                <a16:creationId xmlns:a16="http://schemas.microsoft.com/office/drawing/2014/main" id="{C1D7256A-66F9-4F4B-A0DD-1A3D6E7C9EEE}"/>
              </a:ext>
            </a:extLst>
          </p:cNvPr>
          <p:cNvSpPr/>
          <p:nvPr/>
        </p:nvSpPr>
        <p:spPr>
          <a:xfrm>
            <a:off x="3031317" y="2030328"/>
            <a:ext cx="1445408" cy="722186"/>
          </a:xfrm>
          <a:prstGeom prst="roundRect">
            <a:avLst/>
          </a:prstGeom>
          <a:solidFill>
            <a:srgbClr val="E0F3FF"/>
          </a:solidFill>
          <a:ln w="28575">
            <a:solidFill>
              <a:srgbClr val="444B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a:extLst>
              <a:ext uri="{FF2B5EF4-FFF2-40B4-BE49-F238E27FC236}">
                <a16:creationId xmlns:a16="http://schemas.microsoft.com/office/drawing/2014/main" id="{A9D13183-1002-4AF4-BAA2-373C53C6F89C}"/>
              </a:ext>
            </a:extLst>
          </p:cNvPr>
          <p:cNvSpPr txBox="1">
            <a:spLocks/>
          </p:cNvSpPr>
          <p:nvPr/>
        </p:nvSpPr>
        <p:spPr>
          <a:xfrm>
            <a:off x="501907" y="1749510"/>
            <a:ext cx="10852873" cy="335280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800" b="0" kern="1200" spc="-120" baseline="0">
                <a:solidFill>
                  <a:schemeClr val="tx1"/>
                </a:solidFill>
                <a:latin typeface="+mj-lt"/>
                <a:ea typeface="+mj-ea"/>
                <a:cs typeface="+mj-cs"/>
              </a:defRPr>
            </a:lvl1pPr>
          </a:lstStyle>
          <a:p>
            <a:endParaRPr lang="en-CA" sz="7200" dirty="0"/>
          </a:p>
        </p:txBody>
      </p:sp>
      <p:pic>
        <p:nvPicPr>
          <p:cNvPr id="7" name="Picture 6">
            <a:extLst>
              <a:ext uri="{FF2B5EF4-FFF2-40B4-BE49-F238E27FC236}">
                <a16:creationId xmlns:a16="http://schemas.microsoft.com/office/drawing/2014/main" id="{1BF78B4C-67C9-4417-98DE-D311D229F6AE}"/>
              </a:ext>
            </a:extLst>
          </p:cNvPr>
          <p:cNvPicPr>
            <a:picLocks noChangeAspect="1"/>
          </p:cNvPicPr>
          <p:nvPr/>
        </p:nvPicPr>
        <p:blipFill>
          <a:blip r:embed="rId2">
            <a:lum bright="70000" contrast="-70000"/>
          </a:blip>
          <a:stretch>
            <a:fillRect/>
          </a:stretch>
        </p:blipFill>
        <p:spPr>
          <a:xfrm>
            <a:off x="4320423" y="2012898"/>
            <a:ext cx="3472745" cy="3472745"/>
          </a:xfrm>
          <a:prstGeom prst="rect">
            <a:avLst/>
          </a:prstGeom>
          <a:ln>
            <a:noFill/>
          </a:ln>
        </p:spPr>
      </p:pic>
      <p:sp>
        <p:nvSpPr>
          <p:cNvPr id="8" name="TextBox 7">
            <a:extLst>
              <a:ext uri="{FF2B5EF4-FFF2-40B4-BE49-F238E27FC236}">
                <a16:creationId xmlns:a16="http://schemas.microsoft.com/office/drawing/2014/main" id="{EFFF659B-6314-42DE-B302-433A13FA04FC}"/>
              </a:ext>
            </a:extLst>
          </p:cNvPr>
          <p:cNvSpPr txBox="1"/>
          <p:nvPr/>
        </p:nvSpPr>
        <p:spPr>
          <a:xfrm>
            <a:off x="2631622" y="504780"/>
            <a:ext cx="6928756" cy="707886"/>
          </a:xfrm>
          <a:prstGeom prst="rect">
            <a:avLst/>
          </a:prstGeom>
          <a:noFill/>
        </p:spPr>
        <p:txBody>
          <a:bodyPr wrap="none" rtlCol="0">
            <a:spAutoFit/>
          </a:bodyPr>
          <a:lstStyle/>
          <a:p>
            <a:r>
              <a:rPr lang="en-CA" sz="4000" dirty="0"/>
              <a:t>360 degrees of digital marketing</a:t>
            </a:r>
          </a:p>
        </p:txBody>
      </p:sp>
      <p:sp>
        <p:nvSpPr>
          <p:cNvPr id="9" name="TextBox 8">
            <a:extLst>
              <a:ext uri="{FF2B5EF4-FFF2-40B4-BE49-F238E27FC236}">
                <a16:creationId xmlns:a16="http://schemas.microsoft.com/office/drawing/2014/main" id="{29DDB7FF-D890-4608-8E57-FA954FF29322}"/>
              </a:ext>
            </a:extLst>
          </p:cNvPr>
          <p:cNvSpPr txBox="1"/>
          <p:nvPr/>
        </p:nvSpPr>
        <p:spPr>
          <a:xfrm>
            <a:off x="157327" y="5685409"/>
            <a:ext cx="2222916" cy="461665"/>
          </a:xfrm>
          <a:prstGeom prst="rect">
            <a:avLst/>
          </a:prstGeom>
          <a:noFill/>
        </p:spPr>
        <p:txBody>
          <a:bodyPr wrap="none" rtlCol="0">
            <a:spAutoFit/>
          </a:bodyPr>
          <a:lstStyle/>
          <a:p>
            <a:r>
              <a:rPr lang="en-CA" sz="2400" b="1" dirty="0">
                <a:solidFill>
                  <a:srgbClr val="444B54"/>
                </a:solidFill>
              </a:rPr>
              <a:t>Social Marketing</a:t>
            </a:r>
          </a:p>
        </p:txBody>
      </p:sp>
      <p:sp>
        <p:nvSpPr>
          <p:cNvPr id="10" name="TextBox 9">
            <a:extLst>
              <a:ext uri="{FF2B5EF4-FFF2-40B4-BE49-F238E27FC236}">
                <a16:creationId xmlns:a16="http://schemas.microsoft.com/office/drawing/2014/main" id="{B12BB1D1-9B2C-4693-BC76-4CADFC2D97E9}"/>
              </a:ext>
            </a:extLst>
          </p:cNvPr>
          <p:cNvSpPr txBox="1"/>
          <p:nvPr/>
        </p:nvSpPr>
        <p:spPr>
          <a:xfrm>
            <a:off x="7750714" y="2030328"/>
            <a:ext cx="1980029" cy="830997"/>
          </a:xfrm>
          <a:prstGeom prst="rect">
            <a:avLst/>
          </a:prstGeom>
          <a:noFill/>
        </p:spPr>
        <p:txBody>
          <a:bodyPr wrap="none" rtlCol="0">
            <a:spAutoFit/>
          </a:bodyPr>
          <a:lstStyle/>
          <a:p>
            <a:r>
              <a:rPr lang="en-CA" sz="2400" b="1" dirty="0">
                <a:solidFill>
                  <a:srgbClr val="444B54"/>
                </a:solidFill>
              </a:rPr>
              <a:t>Websites: </a:t>
            </a:r>
          </a:p>
          <a:p>
            <a:r>
              <a:rPr lang="en-CA" sz="2400" b="1" dirty="0">
                <a:solidFill>
                  <a:srgbClr val="444B54"/>
                </a:solidFill>
              </a:rPr>
              <a:t>Design &amp; Build</a:t>
            </a:r>
          </a:p>
        </p:txBody>
      </p:sp>
      <p:sp>
        <p:nvSpPr>
          <p:cNvPr id="11" name="TextBox 10">
            <a:extLst>
              <a:ext uri="{FF2B5EF4-FFF2-40B4-BE49-F238E27FC236}">
                <a16:creationId xmlns:a16="http://schemas.microsoft.com/office/drawing/2014/main" id="{71CD7702-92D2-4C4B-A2FB-0C76A3858E3D}"/>
              </a:ext>
            </a:extLst>
          </p:cNvPr>
          <p:cNvSpPr txBox="1"/>
          <p:nvPr/>
        </p:nvSpPr>
        <p:spPr>
          <a:xfrm>
            <a:off x="9588410" y="3743067"/>
            <a:ext cx="1677062" cy="830997"/>
          </a:xfrm>
          <a:prstGeom prst="rect">
            <a:avLst/>
          </a:prstGeom>
          <a:noFill/>
        </p:spPr>
        <p:txBody>
          <a:bodyPr wrap="none" rtlCol="0">
            <a:spAutoFit/>
          </a:bodyPr>
          <a:lstStyle/>
          <a:p>
            <a:r>
              <a:rPr lang="en-CA" sz="2400" b="1" dirty="0">
                <a:solidFill>
                  <a:srgbClr val="444B54"/>
                </a:solidFill>
              </a:rPr>
              <a:t>Multimedia </a:t>
            </a:r>
          </a:p>
          <a:p>
            <a:r>
              <a:rPr lang="en-CA" sz="2400" b="1" dirty="0">
                <a:solidFill>
                  <a:srgbClr val="444B54"/>
                </a:solidFill>
              </a:rPr>
              <a:t>Production</a:t>
            </a:r>
          </a:p>
        </p:txBody>
      </p:sp>
      <p:sp>
        <p:nvSpPr>
          <p:cNvPr id="12" name="TextBox 11">
            <a:extLst>
              <a:ext uri="{FF2B5EF4-FFF2-40B4-BE49-F238E27FC236}">
                <a16:creationId xmlns:a16="http://schemas.microsoft.com/office/drawing/2014/main" id="{D10C5927-6753-42FA-831A-35353873D95F}"/>
              </a:ext>
            </a:extLst>
          </p:cNvPr>
          <p:cNvSpPr txBox="1"/>
          <p:nvPr/>
        </p:nvSpPr>
        <p:spPr>
          <a:xfrm>
            <a:off x="3091630" y="1980479"/>
            <a:ext cx="1427570" cy="830997"/>
          </a:xfrm>
          <a:prstGeom prst="rect">
            <a:avLst/>
          </a:prstGeom>
          <a:noFill/>
        </p:spPr>
        <p:txBody>
          <a:bodyPr wrap="none" rtlCol="0">
            <a:spAutoFit/>
          </a:bodyPr>
          <a:lstStyle/>
          <a:p>
            <a:r>
              <a:rPr lang="en-CA" sz="2400" b="1" dirty="0">
                <a:solidFill>
                  <a:srgbClr val="444B54"/>
                </a:solidFill>
              </a:rPr>
              <a:t>Strategy</a:t>
            </a:r>
          </a:p>
          <a:p>
            <a:r>
              <a:rPr lang="en-CA" sz="2400" b="1" dirty="0">
                <a:solidFill>
                  <a:srgbClr val="444B54"/>
                </a:solidFill>
              </a:rPr>
              <a:t>&amp; Content</a:t>
            </a:r>
          </a:p>
        </p:txBody>
      </p:sp>
      <p:sp>
        <p:nvSpPr>
          <p:cNvPr id="13" name="TextBox 12">
            <a:extLst>
              <a:ext uri="{FF2B5EF4-FFF2-40B4-BE49-F238E27FC236}">
                <a16:creationId xmlns:a16="http://schemas.microsoft.com/office/drawing/2014/main" id="{14093904-B0F3-4D3D-A04A-A41DAC67A311}"/>
              </a:ext>
            </a:extLst>
          </p:cNvPr>
          <p:cNvSpPr txBox="1"/>
          <p:nvPr/>
        </p:nvSpPr>
        <p:spPr>
          <a:xfrm>
            <a:off x="7267398" y="5422160"/>
            <a:ext cx="1817036" cy="830997"/>
          </a:xfrm>
          <a:prstGeom prst="rect">
            <a:avLst/>
          </a:prstGeom>
          <a:noFill/>
        </p:spPr>
        <p:txBody>
          <a:bodyPr wrap="none" rtlCol="0">
            <a:spAutoFit/>
          </a:bodyPr>
          <a:lstStyle/>
          <a:p>
            <a:r>
              <a:rPr lang="en-CA" sz="2400" b="1" dirty="0">
                <a:solidFill>
                  <a:srgbClr val="444B54"/>
                </a:solidFill>
              </a:rPr>
              <a:t>Hosting &amp; </a:t>
            </a:r>
          </a:p>
          <a:p>
            <a:r>
              <a:rPr lang="en-CA" sz="2400" b="1" dirty="0">
                <a:solidFill>
                  <a:srgbClr val="444B54"/>
                </a:solidFill>
              </a:rPr>
              <a:t>Development</a:t>
            </a:r>
          </a:p>
        </p:txBody>
      </p:sp>
      <p:sp>
        <p:nvSpPr>
          <p:cNvPr id="14" name="TextBox 13">
            <a:extLst>
              <a:ext uri="{FF2B5EF4-FFF2-40B4-BE49-F238E27FC236}">
                <a16:creationId xmlns:a16="http://schemas.microsoft.com/office/drawing/2014/main" id="{664C13B6-1292-4141-AC85-0B5B31384D29}"/>
              </a:ext>
            </a:extLst>
          </p:cNvPr>
          <p:cNvSpPr txBox="1"/>
          <p:nvPr/>
        </p:nvSpPr>
        <p:spPr>
          <a:xfrm>
            <a:off x="1313828" y="3993873"/>
            <a:ext cx="672300" cy="461665"/>
          </a:xfrm>
          <a:prstGeom prst="rect">
            <a:avLst/>
          </a:prstGeom>
          <a:noFill/>
        </p:spPr>
        <p:txBody>
          <a:bodyPr wrap="none" rtlCol="0">
            <a:spAutoFit/>
          </a:bodyPr>
          <a:lstStyle/>
          <a:p>
            <a:r>
              <a:rPr lang="en-CA" sz="2400" b="1" dirty="0">
                <a:solidFill>
                  <a:srgbClr val="444B54"/>
                </a:solidFill>
              </a:rPr>
              <a:t>SEO</a:t>
            </a:r>
          </a:p>
        </p:txBody>
      </p:sp>
      <p:pic>
        <p:nvPicPr>
          <p:cNvPr id="16" name="Picture 15">
            <a:extLst>
              <a:ext uri="{FF2B5EF4-FFF2-40B4-BE49-F238E27FC236}">
                <a16:creationId xmlns:a16="http://schemas.microsoft.com/office/drawing/2014/main" id="{F4856400-6258-471E-944C-BC23BB81B1DC}"/>
              </a:ext>
            </a:extLst>
          </p:cNvPr>
          <p:cNvPicPr>
            <a:picLocks noChangeAspect="1"/>
          </p:cNvPicPr>
          <p:nvPr/>
        </p:nvPicPr>
        <p:blipFill>
          <a:blip r:embed="rId3"/>
          <a:stretch>
            <a:fillRect/>
          </a:stretch>
        </p:blipFill>
        <p:spPr>
          <a:xfrm>
            <a:off x="238448" y="1588675"/>
            <a:ext cx="1625397" cy="1625397"/>
          </a:xfrm>
          <a:prstGeom prst="rect">
            <a:avLst/>
          </a:prstGeom>
        </p:spPr>
      </p:pic>
      <p:pic>
        <p:nvPicPr>
          <p:cNvPr id="20" name="Picture 19">
            <a:extLst>
              <a:ext uri="{FF2B5EF4-FFF2-40B4-BE49-F238E27FC236}">
                <a16:creationId xmlns:a16="http://schemas.microsoft.com/office/drawing/2014/main" id="{7873E65C-37F4-4E6C-A929-814051F6D3B9}"/>
              </a:ext>
            </a:extLst>
          </p:cNvPr>
          <p:cNvPicPr>
            <a:picLocks noChangeAspect="1"/>
          </p:cNvPicPr>
          <p:nvPr/>
        </p:nvPicPr>
        <p:blipFill>
          <a:blip r:embed="rId4"/>
          <a:stretch>
            <a:fillRect/>
          </a:stretch>
        </p:blipFill>
        <p:spPr>
          <a:xfrm>
            <a:off x="2074533" y="3412006"/>
            <a:ext cx="1625397" cy="1625397"/>
          </a:xfrm>
          <a:prstGeom prst="rect">
            <a:avLst/>
          </a:prstGeom>
        </p:spPr>
      </p:pic>
      <p:pic>
        <p:nvPicPr>
          <p:cNvPr id="22" name="Picture 21">
            <a:extLst>
              <a:ext uri="{FF2B5EF4-FFF2-40B4-BE49-F238E27FC236}">
                <a16:creationId xmlns:a16="http://schemas.microsoft.com/office/drawing/2014/main" id="{4D6CB705-9BA6-4711-BF16-2A487639F68B}"/>
              </a:ext>
            </a:extLst>
          </p:cNvPr>
          <p:cNvPicPr>
            <a:picLocks noChangeAspect="1"/>
          </p:cNvPicPr>
          <p:nvPr/>
        </p:nvPicPr>
        <p:blipFill>
          <a:blip r:embed="rId5"/>
          <a:stretch>
            <a:fillRect/>
          </a:stretch>
        </p:blipFill>
        <p:spPr>
          <a:xfrm>
            <a:off x="2943625" y="4990781"/>
            <a:ext cx="1625397" cy="1625397"/>
          </a:xfrm>
          <a:prstGeom prst="rect">
            <a:avLst/>
          </a:prstGeom>
        </p:spPr>
      </p:pic>
      <p:pic>
        <p:nvPicPr>
          <p:cNvPr id="24" name="Picture 23">
            <a:extLst>
              <a:ext uri="{FF2B5EF4-FFF2-40B4-BE49-F238E27FC236}">
                <a16:creationId xmlns:a16="http://schemas.microsoft.com/office/drawing/2014/main" id="{02371377-A8A6-41E9-8DA1-E94788F42AB1}"/>
              </a:ext>
            </a:extLst>
          </p:cNvPr>
          <p:cNvPicPr>
            <a:picLocks noChangeAspect="1"/>
          </p:cNvPicPr>
          <p:nvPr/>
        </p:nvPicPr>
        <p:blipFill>
          <a:blip r:embed="rId6"/>
          <a:stretch>
            <a:fillRect/>
          </a:stretch>
        </p:blipFill>
        <p:spPr>
          <a:xfrm>
            <a:off x="9143797" y="4905613"/>
            <a:ext cx="1625397" cy="1625397"/>
          </a:xfrm>
          <a:prstGeom prst="rect">
            <a:avLst/>
          </a:prstGeom>
        </p:spPr>
      </p:pic>
      <p:pic>
        <p:nvPicPr>
          <p:cNvPr id="26" name="Picture 25">
            <a:extLst>
              <a:ext uri="{FF2B5EF4-FFF2-40B4-BE49-F238E27FC236}">
                <a16:creationId xmlns:a16="http://schemas.microsoft.com/office/drawing/2014/main" id="{2F050DCD-B709-4963-A6E5-9DE6434F0A7D}"/>
              </a:ext>
            </a:extLst>
          </p:cNvPr>
          <p:cNvPicPr>
            <a:picLocks noChangeAspect="1"/>
          </p:cNvPicPr>
          <p:nvPr/>
        </p:nvPicPr>
        <p:blipFill>
          <a:blip r:embed="rId7"/>
          <a:stretch>
            <a:fillRect/>
          </a:stretch>
        </p:blipFill>
        <p:spPr>
          <a:xfrm>
            <a:off x="7993294" y="3412008"/>
            <a:ext cx="1625397" cy="1625397"/>
          </a:xfrm>
          <a:prstGeom prst="rect">
            <a:avLst/>
          </a:prstGeom>
        </p:spPr>
      </p:pic>
      <p:pic>
        <p:nvPicPr>
          <p:cNvPr id="28" name="Picture 27">
            <a:extLst>
              <a:ext uri="{FF2B5EF4-FFF2-40B4-BE49-F238E27FC236}">
                <a16:creationId xmlns:a16="http://schemas.microsoft.com/office/drawing/2014/main" id="{4522B0B3-D6FF-4D98-AB67-F769AFD19277}"/>
              </a:ext>
            </a:extLst>
          </p:cNvPr>
          <p:cNvPicPr>
            <a:picLocks noChangeAspect="1"/>
          </p:cNvPicPr>
          <p:nvPr/>
        </p:nvPicPr>
        <p:blipFill>
          <a:blip r:embed="rId8"/>
          <a:stretch>
            <a:fillRect/>
          </a:stretch>
        </p:blipFill>
        <p:spPr>
          <a:xfrm>
            <a:off x="11052603" y="5186813"/>
            <a:ext cx="1029348" cy="1029348"/>
          </a:xfrm>
          <a:prstGeom prst="rect">
            <a:avLst/>
          </a:prstGeom>
        </p:spPr>
      </p:pic>
      <p:pic>
        <p:nvPicPr>
          <p:cNvPr id="30" name="Picture 29">
            <a:extLst>
              <a:ext uri="{FF2B5EF4-FFF2-40B4-BE49-F238E27FC236}">
                <a16:creationId xmlns:a16="http://schemas.microsoft.com/office/drawing/2014/main" id="{3062B308-C4EE-402C-8CFF-F6711B360B5F}"/>
              </a:ext>
            </a:extLst>
          </p:cNvPr>
          <p:cNvPicPr>
            <a:picLocks noChangeAspect="1"/>
          </p:cNvPicPr>
          <p:nvPr/>
        </p:nvPicPr>
        <p:blipFill>
          <a:blip r:embed="rId9"/>
          <a:stretch>
            <a:fillRect/>
          </a:stretch>
        </p:blipFill>
        <p:spPr>
          <a:xfrm>
            <a:off x="10504569" y="5223944"/>
            <a:ext cx="1029348" cy="1029348"/>
          </a:xfrm>
          <a:prstGeom prst="rect">
            <a:avLst/>
          </a:prstGeom>
        </p:spPr>
      </p:pic>
      <p:pic>
        <p:nvPicPr>
          <p:cNvPr id="34" name="Picture 33">
            <a:extLst>
              <a:ext uri="{FF2B5EF4-FFF2-40B4-BE49-F238E27FC236}">
                <a16:creationId xmlns:a16="http://schemas.microsoft.com/office/drawing/2014/main" id="{6EE89F11-6834-410C-B0E2-EC44C9C554DB}"/>
              </a:ext>
            </a:extLst>
          </p:cNvPr>
          <p:cNvPicPr>
            <a:picLocks noChangeAspect="1"/>
          </p:cNvPicPr>
          <p:nvPr/>
        </p:nvPicPr>
        <p:blipFill>
          <a:blip r:embed="rId10">
            <a:duotone>
              <a:schemeClr val="accent1">
                <a:shade val="45000"/>
                <a:satMod val="135000"/>
              </a:schemeClr>
              <a:prstClr val="white"/>
            </a:duotone>
          </a:blip>
          <a:stretch>
            <a:fillRect/>
          </a:stretch>
        </p:blipFill>
        <p:spPr>
          <a:xfrm>
            <a:off x="6699680" y="2477203"/>
            <a:ext cx="356414" cy="356414"/>
          </a:xfrm>
          <a:prstGeom prst="ellipse">
            <a:avLst/>
          </a:prstGeom>
          <a:noFill/>
          <a:ln w="3175" cap="rnd">
            <a:solidFill>
              <a:schemeClr val="accent1"/>
            </a:solidFill>
          </a:ln>
          <a:effectLst>
            <a:glow rad="4318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5" name="Picture 34">
            <a:extLst>
              <a:ext uri="{FF2B5EF4-FFF2-40B4-BE49-F238E27FC236}">
                <a16:creationId xmlns:a16="http://schemas.microsoft.com/office/drawing/2014/main" id="{04A020D7-FFDD-42A6-8D52-5A2AE078DAFE}"/>
              </a:ext>
            </a:extLst>
          </p:cNvPr>
          <p:cNvPicPr>
            <a:picLocks noChangeAspect="1"/>
          </p:cNvPicPr>
          <p:nvPr/>
        </p:nvPicPr>
        <p:blipFill>
          <a:blip r:embed="rId11"/>
          <a:stretch>
            <a:fillRect/>
          </a:stretch>
        </p:blipFill>
        <p:spPr>
          <a:xfrm>
            <a:off x="9867998" y="1911927"/>
            <a:ext cx="1083379" cy="1083379"/>
          </a:xfrm>
          <a:prstGeom prst="rect">
            <a:avLst/>
          </a:prstGeom>
        </p:spPr>
      </p:pic>
      <p:pic>
        <p:nvPicPr>
          <p:cNvPr id="36" name="Picture 35">
            <a:extLst>
              <a:ext uri="{FF2B5EF4-FFF2-40B4-BE49-F238E27FC236}">
                <a16:creationId xmlns:a16="http://schemas.microsoft.com/office/drawing/2014/main" id="{C3C37C26-FBD2-4594-B13E-CD8DFB838F7C}"/>
              </a:ext>
            </a:extLst>
          </p:cNvPr>
          <p:cNvPicPr>
            <a:picLocks noChangeAspect="1"/>
          </p:cNvPicPr>
          <p:nvPr/>
        </p:nvPicPr>
        <p:blipFill>
          <a:blip r:embed="rId12"/>
          <a:stretch>
            <a:fillRect/>
          </a:stretch>
        </p:blipFill>
        <p:spPr>
          <a:xfrm>
            <a:off x="10095349" y="2232944"/>
            <a:ext cx="648344" cy="648344"/>
          </a:xfrm>
          <a:prstGeom prst="rect">
            <a:avLst/>
          </a:prstGeom>
        </p:spPr>
      </p:pic>
      <p:pic>
        <p:nvPicPr>
          <p:cNvPr id="37" name="Picture 36">
            <a:extLst>
              <a:ext uri="{FF2B5EF4-FFF2-40B4-BE49-F238E27FC236}">
                <a16:creationId xmlns:a16="http://schemas.microsoft.com/office/drawing/2014/main" id="{1A99FA33-7705-433C-A10A-25E8F89EE990}"/>
              </a:ext>
            </a:extLst>
          </p:cNvPr>
          <p:cNvPicPr>
            <a:picLocks noChangeAspect="1"/>
          </p:cNvPicPr>
          <p:nvPr/>
        </p:nvPicPr>
        <p:blipFill>
          <a:blip r:embed="rId13"/>
          <a:stretch>
            <a:fillRect/>
          </a:stretch>
        </p:blipFill>
        <p:spPr>
          <a:xfrm>
            <a:off x="10721353" y="2335531"/>
            <a:ext cx="659775" cy="659775"/>
          </a:xfrm>
          <a:prstGeom prst="rect">
            <a:avLst/>
          </a:prstGeom>
        </p:spPr>
      </p:pic>
      <p:pic>
        <p:nvPicPr>
          <p:cNvPr id="38" name="Picture 37">
            <a:extLst>
              <a:ext uri="{FF2B5EF4-FFF2-40B4-BE49-F238E27FC236}">
                <a16:creationId xmlns:a16="http://schemas.microsoft.com/office/drawing/2014/main" id="{0E3B1EE1-0163-4D39-AA34-BCA6ED14445F}"/>
              </a:ext>
            </a:extLst>
          </p:cNvPr>
          <p:cNvPicPr>
            <a:picLocks noChangeAspect="1"/>
          </p:cNvPicPr>
          <p:nvPr/>
        </p:nvPicPr>
        <p:blipFill>
          <a:blip r:embed="rId12"/>
          <a:stretch>
            <a:fillRect/>
          </a:stretch>
        </p:blipFill>
        <p:spPr>
          <a:xfrm>
            <a:off x="10924506" y="2537453"/>
            <a:ext cx="249076" cy="249076"/>
          </a:xfrm>
          <a:prstGeom prst="rect">
            <a:avLst/>
          </a:prstGeom>
        </p:spPr>
      </p:pic>
      <p:pic>
        <p:nvPicPr>
          <p:cNvPr id="39" name="Picture 38">
            <a:extLst>
              <a:ext uri="{FF2B5EF4-FFF2-40B4-BE49-F238E27FC236}">
                <a16:creationId xmlns:a16="http://schemas.microsoft.com/office/drawing/2014/main" id="{C4EABBC5-282E-41BC-A20B-4D57AC5AFE8C}"/>
              </a:ext>
            </a:extLst>
          </p:cNvPr>
          <p:cNvPicPr>
            <a:picLocks noChangeAspect="1"/>
          </p:cNvPicPr>
          <p:nvPr/>
        </p:nvPicPr>
        <p:blipFill>
          <a:blip r:embed="rId14"/>
          <a:stretch>
            <a:fillRect/>
          </a:stretch>
        </p:blipFill>
        <p:spPr>
          <a:xfrm>
            <a:off x="3897534" y="5084827"/>
            <a:ext cx="1625397" cy="1625397"/>
          </a:xfrm>
          <a:prstGeom prst="rect">
            <a:avLst/>
          </a:prstGeom>
        </p:spPr>
      </p:pic>
      <p:pic>
        <p:nvPicPr>
          <p:cNvPr id="40" name="Picture 39">
            <a:extLst>
              <a:ext uri="{FF2B5EF4-FFF2-40B4-BE49-F238E27FC236}">
                <a16:creationId xmlns:a16="http://schemas.microsoft.com/office/drawing/2014/main" id="{317E8BAC-7F00-4286-AF36-A6EECDE0F530}"/>
              </a:ext>
            </a:extLst>
          </p:cNvPr>
          <p:cNvPicPr>
            <a:picLocks noChangeAspect="1"/>
          </p:cNvPicPr>
          <p:nvPr/>
        </p:nvPicPr>
        <p:blipFill>
          <a:blip r:embed="rId15"/>
          <a:stretch>
            <a:fillRect/>
          </a:stretch>
        </p:blipFill>
        <p:spPr>
          <a:xfrm>
            <a:off x="2059519" y="4987479"/>
            <a:ext cx="1820092" cy="1820092"/>
          </a:xfrm>
          <a:prstGeom prst="rect">
            <a:avLst/>
          </a:prstGeom>
        </p:spPr>
      </p:pic>
      <p:pic>
        <p:nvPicPr>
          <p:cNvPr id="41" name="Picture 40">
            <a:extLst>
              <a:ext uri="{FF2B5EF4-FFF2-40B4-BE49-F238E27FC236}">
                <a16:creationId xmlns:a16="http://schemas.microsoft.com/office/drawing/2014/main" id="{DABBFBEF-A66C-43A3-B6ED-0423342DFFAA}"/>
              </a:ext>
            </a:extLst>
          </p:cNvPr>
          <p:cNvPicPr>
            <a:picLocks noChangeAspect="1"/>
          </p:cNvPicPr>
          <p:nvPr/>
        </p:nvPicPr>
        <p:blipFill>
          <a:blip r:embed="rId16"/>
          <a:stretch>
            <a:fillRect/>
          </a:stretch>
        </p:blipFill>
        <p:spPr>
          <a:xfrm>
            <a:off x="1598346" y="1686326"/>
            <a:ext cx="1445408" cy="1335780"/>
          </a:xfrm>
          <a:prstGeom prst="rect">
            <a:avLst/>
          </a:prstGeom>
        </p:spPr>
      </p:pic>
      <p:sp>
        <p:nvSpPr>
          <p:cNvPr id="49" name="TextBox 48">
            <a:extLst>
              <a:ext uri="{FF2B5EF4-FFF2-40B4-BE49-F238E27FC236}">
                <a16:creationId xmlns:a16="http://schemas.microsoft.com/office/drawing/2014/main" id="{31CEA6D1-4E12-43EF-915E-998B6059C0B6}"/>
              </a:ext>
            </a:extLst>
          </p:cNvPr>
          <p:cNvSpPr txBox="1"/>
          <p:nvPr/>
        </p:nvSpPr>
        <p:spPr>
          <a:xfrm>
            <a:off x="10787117" y="6507149"/>
            <a:ext cx="1217449" cy="276999"/>
          </a:xfrm>
          <a:prstGeom prst="rect">
            <a:avLst/>
          </a:prstGeom>
          <a:noFill/>
        </p:spPr>
        <p:txBody>
          <a:bodyPr wrap="none" rtlCol="0">
            <a:spAutoFit/>
          </a:bodyPr>
          <a:lstStyle/>
          <a:p>
            <a:r>
              <a:rPr lang="en-CA" sz="1200" dirty="0"/>
              <a:t>www.jdnevins.ca</a:t>
            </a:r>
          </a:p>
        </p:txBody>
      </p:sp>
    </p:spTree>
    <p:extLst>
      <p:ext uri="{BB962C8B-B14F-4D97-AF65-F5344CB8AC3E}">
        <p14:creationId xmlns:p14="http://schemas.microsoft.com/office/powerpoint/2010/main" val="807341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C26A324-36EB-46E5-B9B9-5F695274ECB3}"/>
              </a:ext>
            </a:extLst>
          </p:cNvPr>
          <p:cNvSpPr/>
          <p:nvPr/>
        </p:nvSpPr>
        <p:spPr>
          <a:xfrm>
            <a:off x="776847" y="1843481"/>
            <a:ext cx="4580244" cy="2308324"/>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e-Commerce Websites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Sell online simply with our easy and customized web stores. We help you setup your store, import your products and integrate payment gateways so that you are ready to sell within no time. From physical products to digital downloads to subscription plans, you have the flexibility to choose your reach, and we are there to help you focus on your business. </a:t>
            </a:r>
            <a:endParaRPr lang="en-CA" sz="1600" dirty="0"/>
          </a:p>
        </p:txBody>
      </p:sp>
      <p:sp>
        <p:nvSpPr>
          <p:cNvPr id="16" name="Rectangle 15">
            <a:extLst>
              <a:ext uri="{FF2B5EF4-FFF2-40B4-BE49-F238E27FC236}">
                <a16:creationId xmlns:a16="http://schemas.microsoft.com/office/drawing/2014/main" id="{944A7B59-5238-4B41-840C-CD58BC74E209}"/>
              </a:ext>
            </a:extLst>
          </p:cNvPr>
          <p:cNvSpPr/>
          <p:nvPr/>
        </p:nvSpPr>
        <p:spPr>
          <a:xfrm>
            <a:off x="776847" y="4414375"/>
            <a:ext cx="4580244" cy="1815882"/>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Portfolio Websites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We understand your website is your brand identify. Bring out your personality with a Feature Rich Portfolio Website. Showcase your Best work and easily win more work with a beautiful responsive website. </a:t>
            </a:r>
            <a:endParaRPr lang="en-CA" sz="1600" dirty="0"/>
          </a:p>
        </p:txBody>
      </p:sp>
      <p:sp>
        <p:nvSpPr>
          <p:cNvPr id="17" name="Rectangle 16">
            <a:extLst>
              <a:ext uri="{FF2B5EF4-FFF2-40B4-BE49-F238E27FC236}">
                <a16:creationId xmlns:a16="http://schemas.microsoft.com/office/drawing/2014/main" id="{2244B8CB-5AE3-4200-ACB3-209C184FCDA3}"/>
              </a:ext>
            </a:extLst>
          </p:cNvPr>
          <p:cNvSpPr/>
          <p:nvPr/>
        </p:nvSpPr>
        <p:spPr>
          <a:xfrm>
            <a:off x="5827153" y="1843481"/>
            <a:ext cx="5293430" cy="2062103"/>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Professional Websites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Our customized websites are designed to focus on YOU. Standing out in a crowd and buzzing online is no easy feat. Each website is executed with careful research and planning before we put together the pixels. We understand the unique needs of each customer and plan out the best responsive site for you. </a:t>
            </a:r>
            <a:endParaRPr lang="en-CA" sz="1600" dirty="0"/>
          </a:p>
        </p:txBody>
      </p:sp>
      <p:sp>
        <p:nvSpPr>
          <p:cNvPr id="18" name="Rectangle 17">
            <a:extLst>
              <a:ext uri="{FF2B5EF4-FFF2-40B4-BE49-F238E27FC236}">
                <a16:creationId xmlns:a16="http://schemas.microsoft.com/office/drawing/2014/main" id="{811C7AE9-780B-492C-9821-6600B3262262}"/>
              </a:ext>
            </a:extLst>
          </p:cNvPr>
          <p:cNvSpPr/>
          <p:nvPr/>
        </p:nvSpPr>
        <p:spPr>
          <a:xfrm>
            <a:off x="5827153" y="4414375"/>
            <a:ext cx="5450448" cy="2062103"/>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Business Websites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With Business having varied needs and marketing objectives, and there is no one size, fits all approach. That is why; we are trusted across the industry for our cutting edge and dynamic web development services. From a small-scale business to scaling up to with fully functional plugins to support varying requirements. We take care of it all.</a:t>
            </a:r>
            <a:endParaRPr lang="en-CA" sz="1600" dirty="0"/>
          </a:p>
        </p:txBody>
      </p:sp>
      <p:sp>
        <p:nvSpPr>
          <p:cNvPr id="20" name="Text Placeholder 2">
            <a:extLst>
              <a:ext uri="{FF2B5EF4-FFF2-40B4-BE49-F238E27FC236}">
                <a16:creationId xmlns:a16="http://schemas.microsoft.com/office/drawing/2014/main" id="{E24CADBE-E936-44F0-B648-2648ABB478B5}"/>
              </a:ext>
            </a:extLst>
          </p:cNvPr>
          <p:cNvSpPr txBox="1">
            <a:spLocks/>
          </p:cNvSpPr>
          <p:nvPr/>
        </p:nvSpPr>
        <p:spPr>
          <a:xfrm>
            <a:off x="667512" y="669702"/>
            <a:ext cx="9226296" cy="69310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75000"/>
                    <a:lumOff val="2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65000"/>
                    <a:lumOff val="3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9pPr>
          </a:lstStyle>
          <a:p>
            <a:r>
              <a:rPr lang="en-CA" dirty="0"/>
              <a:t>WEBSITE DEVELOPMENT</a:t>
            </a:r>
          </a:p>
        </p:txBody>
      </p:sp>
      <p:sp>
        <p:nvSpPr>
          <p:cNvPr id="31" name="TextBox 30">
            <a:extLst>
              <a:ext uri="{FF2B5EF4-FFF2-40B4-BE49-F238E27FC236}">
                <a16:creationId xmlns:a16="http://schemas.microsoft.com/office/drawing/2014/main" id="{12B5EE75-A5C8-4B09-B743-3E3BEFAB30BE}"/>
              </a:ext>
            </a:extLst>
          </p:cNvPr>
          <p:cNvSpPr txBox="1"/>
          <p:nvPr/>
        </p:nvSpPr>
        <p:spPr>
          <a:xfrm>
            <a:off x="168122" y="6483525"/>
            <a:ext cx="1217449" cy="276999"/>
          </a:xfrm>
          <a:prstGeom prst="rect">
            <a:avLst/>
          </a:prstGeom>
          <a:noFill/>
        </p:spPr>
        <p:txBody>
          <a:bodyPr wrap="none" rtlCol="0">
            <a:spAutoFit/>
          </a:bodyPr>
          <a:lstStyle/>
          <a:p>
            <a:r>
              <a:rPr lang="en-CA" sz="1200" dirty="0"/>
              <a:t>www.jdnevins.ca</a:t>
            </a:r>
          </a:p>
        </p:txBody>
      </p:sp>
      <p:pic>
        <p:nvPicPr>
          <p:cNvPr id="32" name="Picture 31">
            <a:extLst>
              <a:ext uri="{FF2B5EF4-FFF2-40B4-BE49-F238E27FC236}">
                <a16:creationId xmlns:a16="http://schemas.microsoft.com/office/drawing/2014/main" id="{E3BB3E53-DC86-4C53-A864-72D6CCC4C078}"/>
              </a:ext>
            </a:extLst>
          </p:cNvPr>
          <p:cNvPicPr>
            <a:picLocks noChangeAspect="1"/>
          </p:cNvPicPr>
          <p:nvPr/>
        </p:nvPicPr>
        <p:blipFill>
          <a:blip r:embed="rId2"/>
          <a:stretch>
            <a:fillRect/>
          </a:stretch>
        </p:blipFill>
        <p:spPr>
          <a:xfrm>
            <a:off x="9764471" y="674927"/>
            <a:ext cx="1083379" cy="1083379"/>
          </a:xfrm>
          <a:prstGeom prst="rect">
            <a:avLst/>
          </a:prstGeom>
        </p:spPr>
      </p:pic>
      <p:pic>
        <p:nvPicPr>
          <p:cNvPr id="33" name="Picture 32">
            <a:extLst>
              <a:ext uri="{FF2B5EF4-FFF2-40B4-BE49-F238E27FC236}">
                <a16:creationId xmlns:a16="http://schemas.microsoft.com/office/drawing/2014/main" id="{8488006A-D847-46DC-8031-33790AA6DB12}"/>
              </a:ext>
            </a:extLst>
          </p:cNvPr>
          <p:cNvPicPr>
            <a:picLocks noChangeAspect="1"/>
          </p:cNvPicPr>
          <p:nvPr/>
        </p:nvPicPr>
        <p:blipFill>
          <a:blip r:embed="rId3"/>
          <a:stretch>
            <a:fillRect/>
          </a:stretch>
        </p:blipFill>
        <p:spPr>
          <a:xfrm>
            <a:off x="9991822" y="995944"/>
            <a:ext cx="648344" cy="648344"/>
          </a:xfrm>
          <a:prstGeom prst="rect">
            <a:avLst/>
          </a:prstGeom>
        </p:spPr>
      </p:pic>
      <p:pic>
        <p:nvPicPr>
          <p:cNvPr id="34" name="Picture 33">
            <a:extLst>
              <a:ext uri="{FF2B5EF4-FFF2-40B4-BE49-F238E27FC236}">
                <a16:creationId xmlns:a16="http://schemas.microsoft.com/office/drawing/2014/main" id="{8802C10C-C037-43A4-A177-D414EFBB0B86}"/>
              </a:ext>
            </a:extLst>
          </p:cNvPr>
          <p:cNvPicPr>
            <a:picLocks noChangeAspect="1"/>
          </p:cNvPicPr>
          <p:nvPr/>
        </p:nvPicPr>
        <p:blipFill>
          <a:blip r:embed="rId4"/>
          <a:stretch>
            <a:fillRect/>
          </a:stretch>
        </p:blipFill>
        <p:spPr>
          <a:xfrm>
            <a:off x="10617826" y="1098531"/>
            <a:ext cx="659775" cy="659775"/>
          </a:xfrm>
          <a:prstGeom prst="rect">
            <a:avLst/>
          </a:prstGeom>
        </p:spPr>
      </p:pic>
      <p:pic>
        <p:nvPicPr>
          <p:cNvPr id="35" name="Picture 34">
            <a:extLst>
              <a:ext uri="{FF2B5EF4-FFF2-40B4-BE49-F238E27FC236}">
                <a16:creationId xmlns:a16="http://schemas.microsoft.com/office/drawing/2014/main" id="{85808C74-0113-43E3-8282-20E5F89CBA91}"/>
              </a:ext>
            </a:extLst>
          </p:cNvPr>
          <p:cNvPicPr>
            <a:picLocks noChangeAspect="1"/>
          </p:cNvPicPr>
          <p:nvPr/>
        </p:nvPicPr>
        <p:blipFill>
          <a:blip r:embed="rId3"/>
          <a:stretch>
            <a:fillRect/>
          </a:stretch>
        </p:blipFill>
        <p:spPr>
          <a:xfrm>
            <a:off x="10820979" y="1300453"/>
            <a:ext cx="249076" cy="249076"/>
          </a:xfrm>
          <a:prstGeom prst="rect">
            <a:avLst/>
          </a:prstGeom>
        </p:spPr>
      </p:pic>
    </p:spTree>
    <p:extLst>
      <p:ext uri="{BB962C8B-B14F-4D97-AF65-F5344CB8AC3E}">
        <p14:creationId xmlns:p14="http://schemas.microsoft.com/office/powerpoint/2010/main" val="1063581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E24CADBE-E936-44F0-B648-2648ABB478B5}"/>
              </a:ext>
            </a:extLst>
          </p:cNvPr>
          <p:cNvSpPr txBox="1">
            <a:spLocks/>
          </p:cNvSpPr>
          <p:nvPr/>
        </p:nvSpPr>
        <p:spPr>
          <a:xfrm>
            <a:off x="667512" y="669702"/>
            <a:ext cx="9226296" cy="69310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75000"/>
                    <a:lumOff val="2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65000"/>
                    <a:lumOff val="3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9pPr>
          </a:lstStyle>
          <a:p>
            <a:r>
              <a:rPr lang="en-CA" dirty="0"/>
              <a:t>SEARCH ENGINE OPTIMIZATION (SEO)</a:t>
            </a:r>
          </a:p>
        </p:txBody>
      </p:sp>
      <p:sp>
        <p:nvSpPr>
          <p:cNvPr id="12" name="Rectangle 11">
            <a:extLst>
              <a:ext uri="{FF2B5EF4-FFF2-40B4-BE49-F238E27FC236}">
                <a16:creationId xmlns:a16="http://schemas.microsoft.com/office/drawing/2014/main" id="{F6129911-3371-4FA3-A139-46F3A98DFA68}"/>
              </a:ext>
            </a:extLst>
          </p:cNvPr>
          <p:cNvSpPr/>
          <p:nvPr/>
        </p:nvSpPr>
        <p:spPr>
          <a:xfrm>
            <a:off x="667512" y="1843481"/>
            <a:ext cx="4689579" cy="1815882"/>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ON Page SEO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Some strategies in SEO are ever-changing while others remain constant. One of those constants is the importance of keywords found on your site. The success of your website rests on the foundation upon which it’s built. </a:t>
            </a:r>
            <a:endParaRPr lang="en-CA" sz="1600" dirty="0"/>
          </a:p>
        </p:txBody>
      </p:sp>
      <p:sp>
        <p:nvSpPr>
          <p:cNvPr id="13" name="Rectangle 12">
            <a:extLst>
              <a:ext uri="{FF2B5EF4-FFF2-40B4-BE49-F238E27FC236}">
                <a16:creationId xmlns:a16="http://schemas.microsoft.com/office/drawing/2014/main" id="{5FE40758-38C0-4C46-80B7-D076CE56FB95}"/>
              </a:ext>
            </a:extLst>
          </p:cNvPr>
          <p:cNvSpPr/>
          <p:nvPr/>
        </p:nvSpPr>
        <p:spPr>
          <a:xfrm>
            <a:off x="5827153" y="1843481"/>
            <a:ext cx="5450448"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Organic SEO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Links from High Authority Sources are the most important ranking signal that search engines use to determine your website relevance and influence. Quality trumps quantity, but quantity remains important.</a:t>
            </a:r>
            <a:endParaRPr lang="en-CA" sz="1600" dirty="0"/>
          </a:p>
        </p:txBody>
      </p:sp>
      <p:sp>
        <p:nvSpPr>
          <p:cNvPr id="15" name="Rectangle 14">
            <a:extLst>
              <a:ext uri="{FF2B5EF4-FFF2-40B4-BE49-F238E27FC236}">
                <a16:creationId xmlns:a16="http://schemas.microsoft.com/office/drawing/2014/main" id="{210F50B0-78C1-4894-B9AC-9EFE48F3C5A3}"/>
              </a:ext>
            </a:extLst>
          </p:cNvPr>
          <p:cNvSpPr/>
          <p:nvPr/>
        </p:nvSpPr>
        <p:spPr>
          <a:xfrm>
            <a:off x="667512" y="4091104"/>
            <a:ext cx="4689579"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Local SEO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Take control of your local listings and watch your </a:t>
            </a:r>
            <a:r>
              <a:rPr lang="en-CA" sz="1600" dirty="0" err="1">
                <a:latin typeface="Calibri" panose="020F0502020204030204" pitchFamily="34" charset="0"/>
                <a:ea typeface="Calibri" panose="020F0502020204030204" pitchFamily="34" charset="0"/>
                <a:cs typeface="Times New Roman" panose="02020603050405020304" pitchFamily="18" charset="0"/>
              </a:rPr>
              <a:t>loca</a:t>
            </a:r>
            <a:r>
              <a:rPr lang="en-CA" sz="1600" dirty="0">
                <a:latin typeface="Calibri" panose="020F0502020204030204" pitchFamily="34" charset="0"/>
                <a:ea typeface="Calibri" panose="020F0502020204030204" pitchFamily="34" charset="0"/>
                <a:cs typeface="Times New Roman" panose="02020603050405020304" pitchFamily="18" charset="0"/>
              </a:rPr>
              <a:t>-traffic rankings soar with our high-quality, low-cost local SEO management plans. We anticipate this to be a huge growth service for us in 2019-2020.</a:t>
            </a:r>
            <a:endParaRPr lang="en-CA" sz="1600" dirty="0"/>
          </a:p>
        </p:txBody>
      </p:sp>
      <p:sp>
        <p:nvSpPr>
          <p:cNvPr id="19" name="Rectangle 18">
            <a:extLst>
              <a:ext uri="{FF2B5EF4-FFF2-40B4-BE49-F238E27FC236}">
                <a16:creationId xmlns:a16="http://schemas.microsoft.com/office/drawing/2014/main" id="{D645EAA7-5EC7-4E75-95A6-FE54FFC719E5}"/>
              </a:ext>
            </a:extLst>
          </p:cNvPr>
          <p:cNvSpPr/>
          <p:nvPr/>
        </p:nvSpPr>
        <p:spPr>
          <a:xfrm>
            <a:off x="5827153" y="4091104"/>
            <a:ext cx="5450448" cy="1815882"/>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Maps Pack SEO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Local Business Listings are powerful ranking tools for any local business. But Not All Business Listings are created equal.  Helping people find you is only part of an effective strategy. Enticing them at the right time and place is just one of many emerging trends we are excited to offer,</a:t>
            </a:r>
            <a:endParaRPr lang="en-CA" sz="1600" dirty="0"/>
          </a:p>
        </p:txBody>
      </p:sp>
      <p:pic>
        <p:nvPicPr>
          <p:cNvPr id="24" name="Picture 23">
            <a:extLst>
              <a:ext uri="{FF2B5EF4-FFF2-40B4-BE49-F238E27FC236}">
                <a16:creationId xmlns:a16="http://schemas.microsoft.com/office/drawing/2014/main" id="{8350E917-F508-4743-879E-DF7DE5489CC6}"/>
              </a:ext>
            </a:extLst>
          </p:cNvPr>
          <p:cNvPicPr>
            <a:picLocks noChangeAspect="1"/>
          </p:cNvPicPr>
          <p:nvPr/>
        </p:nvPicPr>
        <p:blipFill>
          <a:blip r:embed="rId2"/>
          <a:stretch>
            <a:fillRect/>
          </a:stretch>
        </p:blipFill>
        <p:spPr>
          <a:xfrm>
            <a:off x="9316142" y="498764"/>
            <a:ext cx="1470788" cy="1470788"/>
          </a:xfrm>
          <a:prstGeom prst="rect">
            <a:avLst/>
          </a:prstGeom>
        </p:spPr>
      </p:pic>
      <p:pic>
        <p:nvPicPr>
          <p:cNvPr id="28" name="Picture 27">
            <a:extLst>
              <a:ext uri="{FF2B5EF4-FFF2-40B4-BE49-F238E27FC236}">
                <a16:creationId xmlns:a16="http://schemas.microsoft.com/office/drawing/2014/main" id="{B4F6D6B9-28F6-4CB9-B97A-B8D28A842869}"/>
              </a:ext>
            </a:extLst>
          </p:cNvPr>
          <p:cNvPicPr>
            <a:picLocks noChangeAspect="1"/>
          </p:cNvPicPr>
          <p:nvPr/>
        </p:nvPicPr>
        <p:blipFill>
          <a:blip r:embed="rId3"/>
          <a:stretch>
            <a:fillRect/>
          </a:stretch>
        </p:blipFill>
        <p:spPr>
          <a:xfrm>
            <a:off x="10555489" y="1001315"/>
            <a:ext cx="953553" cy="953553"/>
          </a:xfrm>
          <a:prstGeom prst="rect">
            <a:avLst/>
          </a:prstGeom>
        </p:spPr>
      </p:pic>
      <p:sp>
        <p:nvSpPr>
          <p:cNvPr id="29" name="TextBox 28">
            <a:extLst>
              <a:ext uri="{FF2B5EF4-FFF2-40B4-BE49-F238E27FC236}">
                <a16:creationId xmlns:a16="http://schemas.microsoft.com/office/drawing/2014/main" id="{E43D9FA8-7FFA-4371-8492-A0B4EFFA7228}"/>
              </a:ext>
            </a:extLst>
          </p:cNvPr>
          <p:cNvSpPr txBox="1"/>
          <p:nvPr/>
        </p:nvSpPr>
        <p:spPr>
          <a:xfrm>
            <a:off x="168122" y="6483525"/>
            <a:ext cx="1217449" cy="276999"/>
          </a:xfrm>
          <a:prstGeom prst="rect">
            <a:avLst/>
          </a:prstGeom>
          <a:noFill/>
        </p:spPr>
        <p:txBody>
          <a:bodyPr wrap="none" rtlCol="0">
            <a:spAutoFit/>
          </a:bodyPr>
          <a:lstStyle/>
          <a:p>
            <a:r>
              <a:rPr lang="en-CA" sz="1200" dirty="0"/>
              <a:t>www.jdnevins.ca</a:t>
            </a:r>
          </a:p>
        </p:txBody>
      </p:sp>
    </p:spTree>
    <p:extLst>
      <p:ext uri="{BB962C8B-B14F-4D97-AF65-F5344CB8AC3E}">
        <p14:creationId xmlns:p14="http://schemas.microsoft.com/office/powerpoint/2010/main" val="956908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E24CADBE-E936-44F0-B648-2648ABB478B5}"/>
              </a:ext>
            </a:extLst>
          </p:cNvPr>
          <p:cNvSpPr txBox="1">
            <a:spLocks/>
          </p:cNvSpPr>
          <p:nvPr/>
        </p:nvSpPr>
        <p:spPr>
          <a:xfrm>
            <a:off x="667512" y="669702"/>
            <a:ext cx="9226296" cy="69310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75000"/>
                    <a:lumOff val="2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65000"/>
                    <a:lumOff val="3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9pPr>
          </a:lstStyle>
          <a:p>
            <a:r>
              <a:rPr lang="en-CA" dirty="0"/>
              <a:t>PAID ADVERTISING &amp; LEAD GENERARTION</a:t>
            </a:r>
          </a:p>
        </p:txBody>
      </p:sp>
      <p:pic>
        <p:nvPicPr>
          <p:cNvPr id="9" name="Picture 8">
            <a:extLst>
              <a:ext uri="{FF2B5EF4-FFF2-40B4-BE49-F238E27FC236}">
                <a16:creationId xmlns:a16="http://schemas.microsoft.com/office/drawing/2014/main" id="{D89CA48F-78F9-421F-BA0C-8C4375A35040}"/>
              </a:ext>
            </a:extLst>
          </p:cNvPr>
          <p:cNvPicPr>
            <a:picLocks noChangeAspect="1"/>
          </p:cNvPicPr>
          <p:nvPr/>
        </p:nvPicPr>
        <p:blipFill>
          <a:blip r:embed="rId2"/>
          <a:stretch>
            <a:fillRect/>
          </a:stretch>
        </p:blipFill>
        <p:spPr>
          <a:xfrm>
            <a:off x="9651386" y="406400"/>
            <a:ext cx="1335780" cy="1335780"/>
          </a:xfrm>
          <a:prstGeom prst="rect">
            <a:avLst/>
          </a:prstGeom>
        </p:spPr>
      </p:pic>
      <p:sp>
        <p:nvSpPr>
          <p:cNvPr id="2" name="Rectangle 1">
            <a:extLst>
              <a:ext uri="{FF2B5EF4-FFF2-40B4-BE49-F238E27FC236}">
                <a16:creationId xmlns:a16="http://schemas.microsoft.com/office/drawing/2014/main" id="{0CD8D38F-5220-4D94-BD3B-BDB418A2D72E}"/>
              </a:ext>
            </a:extLst>
          </p:cNvPr>
          <p:cNvSpPr/>
          <p:nvPr/>
        </p:nvSpPr>
        <p:spPr>
          <a:xfrm>
            <a:off x="667512" y="1843481"/>
            <a:ext cx="4689579" cy="1815882"/>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AdWords Campaign Setup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Paid Advertising put you in front of your potential clients at the moment they are looking out for you. Paid advertising, unlike SEO starts producing almost immediate results allowing you to analyse and tweak your campaigns for better performance. </a:t>
            </a:r>
            <a:endParaRPr lang="en-CA" sz="1600" dirty="0"/>
          </a:p>
        </p:txBody>
      </p:sp>
      <p:sp>
        <p:nvSpPr>
          <p:cNvPr id="3" name="Rectangle 2">
            <a:extLst>
              <a:ext uri="{FF2B5EF4-FFF2-40B4-BE49-F238E27FC236}">
                <a16:creationId xmlns:a16="http://schemas.microsoft.com/office/drawing/2014/main" id="{932E67C0-38C5-4323-95EA-A32D9F010EC1}"/>
              </a:ext>
            </a:extLst>
          </p:cNvPr>
          <p:cNvSpPr/>
          <p:nvPr/>
        </p:nvSpPr>
        <p:spPr>
          <a:xfrm>
            <a:off x="5827153" y="1843481"/>
            <a:ext cx="5450448"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Landing Page Setup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For a high Conversion rate, landing pages with exceptional User Interface (UI) and User Experience (UX) are a must. Additionally, you need well placed Call to Actions. Our team of experienced designers ensure your copy is best-in-class. </a:t>
            </a:r>
            <a:endParaRPr lang="en-CA" sz="1600" dirty="0"/>
          </a:p>
        </p:txBody>
      </p:sp>
      <p:pic>
        <p:nvPicPr>
          <p:cNvPr id="10" name="Picture 9">
            <a:extLst>
              <a:ext uri="{FF2B5EF4-FFF2-40B4-BE49-F238E27FC236}">
                <a16:creationId xmlns:a16="http://schemas.microsoft.com/office/drawing/2014/main" id="{6A47FE33-E092-4E9A-A66E-F03A50319EB0}"/>
              </a:ext>
            </a:extLst>
          </p:cNvPr>
          <p:cNvPicPr>
            <a:picLocks noChangeAspect="1"/>
          </p:cNvPicPr>
          <p:nvPr/>
        </p:nvPicPr>
        <p:blipFill>
          <a:blip r:embed="rId3"/>
          <a:stretch>
            <a:fillRect/>
          </a:stretch>
        </p:blipFill>
        <p:spPr>
          <a:xfrm>
            <a:off x="10540343" y="406400"/>
            <a:ext cx="1335780" cy="1335780"/>
          </a:xfrm>
          <a:prstGeom prst="rect">
            <a:avLst/>
          </a:prstGeom>
        </p:spPr>
      </p:pic>
      <p:sp>
        <p:nvSpPr>
          <p:cNvPr id="8" name="Rectangle 7">
            <a:extLst>
              <a:ext uri="{FF2B5EF4-FFF2-40B4-BE49-F238E27FC236}">
                <a16:creationId xmlns:a16="http://schemas.microsoft.com/office/drawing/2014/main" id="{456C0B5A-C0FD-425A-803F-9D7639972D19}"/>
              </a:ext>
            </a:extLst>
          </p:cNvPr>
          <p:cNvSpPr/>
          <p:nvPr/>
        </p:nvSpPr>
        <p:spPr>
          <a:xfrm>
            <a:off x="667512" y="4091104"/>
            <a:ext cx="4689579" cy="2554545"/>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Facebook Lead Generation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With a daily active user base of 1.13 billion, Facebook is an ideal platform to reach new audiences you may not have been able to reach otherwise. Facebook has advanced segmentation filters for us to choose our target audience with precision. With the use of advanced tools like chatbots and messenger marketing we help your customers get highly engaged leads for their business. </a:t>
            </a:r>
            <a:endParaRPr lang="en-CA" sz="1600" dirty="0"/>
          </a:p>
        </p:txBody>
      </p:sp>
      <p:sp>
        <p:nvSpPr>
          <p:cNvPr id="11" name="Rectangle 10">
            <a:extLst>
              <a:ext uri="{FF2B5EF4-FFF2-40B4-BE49-F238E27FC236}">
                <a16:creationId xmlns:a16="http://schemas.microsoft.com/office/drawing/2014/main" id="{5C3A4728-33B7-4C21-AE2A-D28097131989}"/>
              </a:ext>
            </a:extLst>
          </p:cNvPr>
          <p:cNvSpPr/>
          <p:nvPr/>
        </p:nvSpPr>
        <p:spPr>
          <a:xfrm>
            <a:off x="5827153" y="4091104"/>
            <a:ext cx="5568689" cy="2062103"/>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LinkedIn Lead Generation</a:t>
            </a:r>
          </a:p>
          <a:p>
            <a:pPr>
              <a:spcAft>
                <a:spcPts val="0"/>
              </a:spcAft>
            </a:pPr>
            <a:r>
              <a:rPr lang="en-CA" sz="1600" b="1" dirty="0">
                <a:solidFill>
                  <a:srgbClr val="000000"/>
                </a:solidFill>
                <a:latin typeface="Calibri" panose="020F0502020204030204" pitchFamily="34" charset="0"/>
                <a:ea typeface="Calibri" panose="020F0502020204030204" pitchFamily="34" charset="0"/>
              </a:rPr>
              <a:t> </a:t>
            </a: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LinkedIn is an ideal platform for B2B Lead generation. More that 80% of B2B Social Leads come from LinkedIn. We can help your customers get highly targeted B2B leads in any niche using highly effective LinkedIn Direct Messaging. Personalized direct messages are sent to users open to receiving such common communication. </a:t>
            </a:r>
            <a:endParaRPr lang="en-CA" sz="1600" dirty="0"/>
          </a:p>
        </p:txBody>
      </p:sp>
      <p:pic>
        <p:nvPicPr>
          <p:cNvPr id="13" name="Picture 12">
            <a:extLst>
              <a:ext uri="{FF2B5EF4-FFF2-40B4-BE49-F238E27FC236}">
                <a16:creationId xmlns:a16="http://schemas.microsoft.com/office/drawing/2014/main" id="{E1F71EF7-AB40-4D3C-BD3A-D505A9E5542A}"/>
              </a:ext>
            </a:extLst>
          </p:cNvPr>
          <p:cNvPicPr>
            <a:picLocks noChangeAspect="1"/>
          </p:cNvPicPr>
          <p:nvPr/>
        </p:nvPicPr>
        <p:blipFill>
          <a:blip r:embed="rId4"/>
          <a:stretch>
            <a:fillRect/>
          </a:stretch>
        </p:blipFill>
        <p:spPr>
          <a:xfrm>
            <a:off x="8368136" y="186504"/>
            <a:ext cx="1820092" cy="1820092"/>
          </a:xfrm>
          <a:prstGeom prst="rect">
            <a:avLst/>
          </a:prstGeom>
        </p:spPr>
      </p:pic>
      <p:sp>
        <p:nvSpPr>
          <p:cNvPr id="15" name="TextBox 14">
            <a:extLst>
              <a:ext uri="{FF2B5EF4-FFF2-40B4-BE49-F238E27FC236}">
                <a16:creationId xmlns:a16="http://schemas.microsoft.com/office/drawing/2014/main" id="{8B3B9506-F6F5-40CA-8A35-F6D5E7D364A5}"/>
              </a:ext>
            </a:extLst>
          </p:cNvPr>
          <p:cNvSpPr txBox="1"/>
          <p:nvPr/>
        </p:nvSpPr>
        <p:spPr>
          <a:xfrm>
            <a:off x="10787117" y="6507149"/>
            <a:ext cx="1217449" cy="276999"/>
          </a:xfrm>
          <a:prstGeom prst="rect">
            <a:avLst/>
          </a:prstGeom>
          <a:noFill/>
        </p:spPr>
        <p:txBody>
          <a:bodyPr wrap="none" rtlCol="0">
            <a:spAutoFit/>
          </a:bodyPr>
          <a:lstStyle/>
          <a:p>
            <a:r>
              <a:rPr lang="en-CA" sz="1200" dirty="0"/>
              <a:t>www.jdnevins.ca</a:t>
            </a:r>
          </a:p>
        </p:txBody>
      </p:sp>
    </p:spTree>
    <p:extLst>
      <p:ext uri="{BB962C8B-B14F-4D97-AF65-F5344CB8AC3E}">
        <p14:creationId xmlns:p14="http://schemas.microsoft.com/office/powerpoint/2010/main" val="2280177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E24CADBE-E936-44F0-B648-2648ABB478B5}"/>
              </a:ext>
            </a:extLst>
          </p:cNvPr>
          <p:cNvSpPr txBox="1">
            <a:spLocks/>
          </p:cNvSpPr>
          <p:nvPr/>
        </p:nvSpPr>
        <p:spPr>
          <a:xfrm>
            <a:off x="667512" y="669702"/>
            <a:ext cx="9226296" cy="69310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75000"/>
                    <a:lumOff val="2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65000"/>
                    <a:lumOff val="3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9pPr>
          </a:lstStyle>
          <a:p>
            <a:r>
              <a:rPr lang="en-CA" dirty="0"/>
              <a:t>CONTENT DEVELOPMENT</a:t>
            </a:r>
          </a:p>
        </p:txBody>
      </p:sp>
      <p:sp>
        <p:nvSpPr>
          <p:cNvPr id="4" name="Rectangle 3">
            <a:extLst>
              <a:ext uri="{FF2B5EF4-FFF2-40B4-BE49-F238E27FC236}">
                <a16:creationId xmlns:a16="http://schemas.microsoft.com/office/drawing/2014/main" id="{5EFE8661-3249-4761-84CD-ED879EEE8D57}"/>
              </a:ext>
            </a:extLst>
          </p:cNvPr>
          <p:cNvSpPr/>
          <p:nvPr/>
        </p:nvSpPr>
        <p:spPr>
          <a:xfrm>
            <a:off x="667512" y="1843481"/>
            <a:ext cx="4689579" cy="1815882"/>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Website Content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Your website is the window to your products and services. Without optimized, catchy content, consumers are going to skip over your brand and look to the competition. Get SEO-optimized, market-researched content for your website.</a:t>
            </a:r>
            <a:endParaRPr lang="en-CA" sz="1600" dirty="0"/>
          </a:p>
        </p:txBody>
      </p:sp>
      <p:sp>
        <p:nvSpPr>
          <p:cNvPr id="5" name="Rectangle 4">
            <a:extLst>
              <a:ext uri="{FF2B5EF4-FFF2-40B4-BE49-F238E27FC236}">
                <a16:creationId xmlns:a16="http://schemas.microsoft.com/office/drawing/2014/main" id="{CCF39739-2F36-4FB4-9C8E-0398934191E2}"/>
              </a:ext>
            </a:extLst>
          </p:cNvPr>
          <p:cNvSpPr/>
          <p:nvPr/>
        </p:nvSpPr>
        <p:spPr>
          <a:xfrm>
            <a:off x="667512" y="4091104"/>
            <a:ext cx="4689579" cy="2062103"/>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Infographics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Considering the average attention span is 8 seconds and shrinking, info graphics accomplish the goal of putting your message across with an elite combination of data and pictures. Info graphics help your business get marketing data across the internet in the best possible visual presentation.</a:t>
            </a:r>
            <a:endParaRPr lang="en-CA" sz="1600" dirty="0"/>
          </a:p>
        </p:txBody>
      </p:sp>
      <p:sp>
        <p:nvSpPr>
          <p:cNvPr id="6" name="Rectangle 5">
            <a:extLst>
              <a:ext uri="{FF2B5EF4-FFF2-40B4-BE49-F238E27FC236}">
                <a16:creationId xmlns:a16="http://schemas.microsoft.com/office/drawing/2014/main" id="{0323DCBD-EB37-4F29-B82B-A7CBA4D9D688}"/>
              </a:ext>
            </a:extLst>
          </p:cNvPr>
          <p:cNvSpPr/>
          <p:nvPr/>
        </p:nvSpPr>
        <p:spPr>
          <a:xfrm>
            <a:off x="5827153" y="1843481"/>
            <a:ext cx="5450448" cy="2062103"/>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Online Education Design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Online education requires a unique mix of skills and industry knowledge. Like marketing, education has been transformed by technology. We collaborate with real education experts to create dynamic learning experiences for all ages. Whether you’re a business who wants to develop training modules or a museum looking to transition online, we can help!</a:t>
            </a:r>
            <a:endParaRPr lang="en-CA" sz="1600" dirty="0"/>
          </a:p>
        </p:txBody>
      </p:sp>
      <p:sp>
        <p:nvSpPr>
          <p:cNvPr id="7" name="Rectangle 6">
            <a:extLst>
              <a:ext uri="{FF2B5EF4-FFF2-40B4-BE49-F238E27FC236}">
                <a16:creationId xmlns:a16="http://schemas.microsoft.com/office/drawing/2014/main" id="{EFE3B337-9225-46DE-8EF9-BD4D9BDF5440}"/>
              </a:ext>
            </a:extLst>
          </p:cNvPr>
          <p:cNvSpPr/>
          <p:nvPr/>
        </p:nvSpPr>
        <p:spPr>
          <a:xfrm>
            <a:off x="5827153" y="4091104"/>
            <a:ext cx="5450448" cy="2062103"/>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Graphic Design, Animations, Stories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A strong visual appeal offers a wide variety of marketing opportunities for your business. Visuals can have mass appeal and often lead to higher retention rates when used effectively. Social Media platforms are frequently very visual, and posts with effective images and motion frequently outperform text-only posts.</a:t>
            </a:r>
            <a:endParaRPr lang="en-CA" sz="1600" dirty="0"/>
          </a:p>
        </p:txBody>
      </p:sp>
      <p:pic>
        <p:nvPicPr>
          <p:cNvPr id="3" name="Picture 2">
            <a:extLst>
              <a:ext uri="{FF2B5EF4-FFF2-40B4-BE49-F238E27FC236}">
                <a16:creationId xmlns:a16="http://schemas.microsoft.com/office/drawing/2014/main" id="{A4B329CB-A571-421A-92AF-8101F8A55285}"/>
              </a:ext>
            </a:extLst>
          </p:cNvPr>
          <p:cNvPicPr>
            <a:picLocks noChangeAspect="1"/>
          </p:cNvPicPr>
          <p:nvPr/>
        </p:nvPicPr>
        <p:blipFill>
          <a:blip r:embed="rId2"/>
          <a:stretch>
            <a:fillRect/>
          </a:stretch>
        </p:blipFill>
        <p:spPr>
          <a:xfrm>
            <a:off x="8508055" y="540383"/>
            <a:ext cx="1317397" cy="1317397"/>
          </a:xfrm>
          <a:prstGeom prst="rect">
            <a:avLst/>
          </a:prstGeom>
        </p:spPr>
      </p:pic>
      <p:sp>
        <p:nvSpPr>
          <p:cNvPr id="8" name="TextBox 7">
            <a:extLst>
              <a:ext uri="{FF2B5EF4-FFF2-40B4-BE49-F238E27FC236}">
                <a16:creationId xmlns:a16="http://schemas.microsoft.com/office/drawing/2014/main" id="{7910A040-C443-4AA8-BAD6-8E8C7E15C36B}"/>
              </a:ext>
            </a:extLst>
          </p:cNvPr>
          <p:cNvSpPr txBox="1"/>
          <p:nvPr/>
        </p:nvSpPr>
        <p:spPr>
          <a:xfrm>
            <a:off x="168122" y="6483525"/>
            <a:ext cx="1217449" cy="276999"/>
          </a:xfrm>
          <a:prstGeom prst="rect">
            <a:avLst/>
          </a:prstGeom>
          <a:noFill/>
        </p:spPr>
        <p:txBody>
          <a:bodyPr wrap="none" rtlCol="0">
            <a:spAutoFit/>
          </a:bodyPr>
          <a:lstStyle/>
          <a:p>
            <a:r>
              <a:rPr lang="en-CA" sz="1200" dirty="0"/>
              <a:t>www.jdnevins.ca</a:t>
            </a:r>
          </a:p>
        </p:txBody>
      </p:sp>
      <p:pic>
        <p:nvPicPr>
          <p:cNvPr id="9" name="Picture 8">
            <a:extLst>
              <a:ext uri="{FF2B5EF4-FFF2-40B4-BE49-F238E27FC236}">
                <a16:creationId xmlns:a16="http://schemas.microsoft.com/office/drawing/2014/main" id="{D89CA48F-78F9-421F-BA0C-8C4375A35040}"/>
              </a:ext>
            </a:extLst>
          </p:cNvPr>
          <p:cNvPicPr>
            <a:picLocks noChangeAspect="1"/>
          </p:cNvPicPr>
          <p:nvPr/>
        </p:nvPicPr>
        <p:blipFill>
          <a:blip r:embed="rId3"/>
          <a:stretch>
            <a:fillRect/>
          </a:stretch>
        </p:blipFill>
        <p:spPr>
          <a:xfrm>
            <a:off x="9893808" y="497628"/>
            <a:ext cx="1445408" cy="1335780"/>
          </a:xfrm>
          <a:prstGeom prst="rect">
            <a:avLst/>
          </a:prstGeom>
        </p:spPr>
      </p:pic>
    </p:spTree>
    <p:extLst>
      <p:ext uri="{BB962C8B-B14F-4D97-AF65-F5344CB8AC3E}">
        <p14:creationId xmlns:p14="http://schemas.microsoft.com/office/powerpoint/2010/main" val="928624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E24CADBE-E936-44F0-B648-2648ABB478B5}"/>
              </a:ext>
            </a:extLst>
          </p:cNvPr>
          <p:cNvSpPr txBox="1">
            <a:spLocks/>
          </p:cNvSpPr>
          <p:nvPr/>
        </p:nvSpPr>
        <p:spPr>
          <a:xfrm>
            <a:off x="667512" y="669702"/>
            <a:ext cx="9226296" cy="69310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75000"/>
                    <a:lumOff val="2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65000"/>
                    <a:lumOff val="3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9pPr>
          </a:lstStyle>
          <a:p>
            <a:r>
              <a:rPr lang="en-CA" dirty="0"/>
              <a:t>MULTIMEDIA PRODUCTION</a:t>
            </a:r>
          </a:p>
        </p:txBody>
      </p:sp>
      <p:sp>
        <p:nvSpPr>
          <p:cNvPr id="4" name="Rectangle 3">
            <a:extLst>
              <a:ext uri="{FF2B5EF4-FFF2-40B4-BE49-F238E27FC236}">
                <a16:creationId xmlns:a16="http://schemas.microsoft.com/office/drawing/2014/main" id="{5EFE8661-3249-4761-84CD-ED879EEE8D57}"/>
              </a:ext>
            </a:extLst>
          </p:cNvPr>
          <p:cNvSpPr/>
          <p:nvPr/>
        </p:nvSpPr>
        <p:spPr>
          <a:xfrm>
            <a:off x="667512" y="1843481"/>
            <a:ext cx="4689579" cy="2062103"/>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Video Production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We're able to produce any style of video, for any media from online to television broadcast. We can assist you with your post production requirements. For online this may include streamed hosting, player branding, call-to-action programming, social marketing and analytics tracking.</a:t>
            </a:r>
            <a:endParaRPr lang="en-CA" sz="1600" dirty="0"/>
          </a:p>
        </p:txBody>
      </p:sp>
      <p:sp>
        <p:nvSpPr>
          <p:cNvPr id="5" name="Rectangle 4">
            <a:extLst>
              <a:ext uri="{FF2B5EF4-FFF2-40B4-BE49-F238E27FC236}">
                <a16:creationId xmlns:a16="http://schemas.microsoft.com/office/drawing/2014/main" id="{CCF39739-2F36-4FB4-9C8E-0398934191E2}"/>
              </a:ext>
            </a:extLst>
          </p:cNvPr>
          <p:cNvSpPr/>
          <p:nvPr/>
        </p:nvSpPr>
        <p:spPr>
          <a:xfrm>
            <a:off x="667512" y="4091104"/>
            <a:ext cx="4689579"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Augmented Reality &amp; Gamification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We love it when clients want to get creative! Wouldn’t you have enjoy sharing a branded snap-chat filter? How about a game that builds your brand with a little bit of fun and style?</a:t>
            </a:r>
            <a:endParaRPr lang="en-CA" sz="1600" dirty="0"/>
          </a:p>
        </p:txBody>
      </p:sp>
      <p:sp>
        <p:nvSpPr>
          <p:cNvPr id="6" name="Rectangle 5">
            <a:extLst>
              <a:ext uri="{FF2B5EF4-FFF2-40B4-BE49-F238E27FC236}">
                <a16:creationId xmlns:a16="http://schemas.microsoft.com/office/drawing/2014/main" id="{0323DCBD-EB37-4F29-B82B-A7CBA4D9D688}"/>
              </a:ext>
            </a:extLst>
          </p:cNvPr>
          <p:cNvSpPr/>
          <p:nvPr/>
        </p:nvSpPr>
        <p:spPr>
          <a:xfrm>
            <a:off x="5827153" y="1843481"/>
            <a:ext cx="5450448"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Illustrations and Animations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Animation and illustrations can often be a cost saving alternative to an expensive video production. They can also be very effective for complex service offerings which require a degree of awareness or education marketing.</a:t>
            </a:r>
            <a:endParaRPr lang="en-CA" sz="1600" dirty="0"/>
          </a:p>
        </p:txBody>
      </p:sp>
      <p:sp>
        <p:nvSpPr>
          <p:cNvPr id="7" name="Rectangle 6">
            <a:extLst>
              <a:ext uri="{FF2B5EF4-FFF2-40B4-BE49-F238E27FC236}">
                <a16:creationId xmlns:a16="http://schemas.microsoft.com/office/drawing/2014/main" id="{EFE3B337-9225-46DE-8EF9-BD4D9BDF5440}"/>
              </a:ext>
            </a:extLst>
          </p:cNvPr>
          <p:cNvSpPr/>
          <p:nvPr/>
        </p:nvSpPr>
        <p:spPr>
          <a:xfrm>
            <a:off x="5827153" y="4091104"/>
            <a:ext cx="5450448" cy="1815882"/>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Vlogging and Podcasting</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We have developed one of the simplest yet most efficient systems for managing a Vlog, YouTube channel or Podcast. Automations play a big part in ensuring you get to spend more time producing your content and less time posting and managing it.</a:t>
            </a:r>
            <a:endParaRPr lang="en-CA" sz="1600" dirty="0"/>
          </a:p>
        </p:txBody>
      </p:sp>
      <p:pic>
        <p:nvPicPr>
          <p:cNvPr id="3" name="Picture 2">
            <a:extLst>
              <a:ext uri="{FF2B5EF4-FFF2-40B4-BE49-F238E27FC236}">
                <a16:creationId xmlns:a16="http://schemas.microsoft.com/office/drawing/2014/main" id="{CEE9B49A-61D7-4FF8-9759-8894D23D3CD8}"/>
              </a:ext>
            </a:extLst>
          </p:cNvPr>
          <p:cNvPicPr>
            <a:picLocks noChangeAspect="1"/>
          </p:cNvPicPr>
          <p:nvPr/>
        </p:nvPicPr>
        <p:blipFill>
          <a:blip r:embed="rId2"/>
          <a:stretch>
            <a:fillRect/>
          </a:stretch>
        </p:blipFill>
        <p:spPr>
          <a:xfrm>
            <a:off x="8738473" y="352819"/>
            <a:ext cx="1625397" cy="1625397"/>
          </a:xfrm>
          <a:prstGeom prst="rect">
            <a:avLst/>
          </a:prstGeom>
        </p:spPr>
      </p:pic>
      <p:pic>
        <p:nvPicPr>
          <p:cNvPr id="10" name="Picture 9">
            <a:extLst>
              <a:ext uri="{FF2B5EF4-FFF2-40B4-BE49-F238E27FC236}">
                <a16:creationId xmlns:a16="http://schemas.microsoft.com/office/drawing/2014/main" id="{3F0F142E-78A0-4F81-A230-58F8B13E3D0F}"/>
              </a:ext>
            </a:extLst>
          </p:cNvPr>
          <p:cNvPicPr>
            <a:picLocks noChangeAspect="1"/>
          </p:cNvPicPr>
          <p:nvPr/>
        </p:nvPicPr>
        <p:blipFill>
          <a:blip r:embed="rId3"/>
          <a:stretch>
            <a:fillRect/>
          </a:stretch>
        </p:blipFill>
        <p:spPr>
          <a:xfrm>
            <a:off x="10122266" y="352819"/>
            <a:ext cx="1625397" cy="1625397"/>
          </a:xfrm>
          <a:prstGeom prst="rect">
            <a:avLst/>
          </a:prstGeom>
        </p:spPr>
      </p:pic>
      <p:sp>
        <p:nvSpPr>
          <p:cNvPr id="12" name="TextBox 11">
            <a:extLst>
              <a:ext uri="{FF2B5EF4-FFF2-40B4-BE49-F238E27FC236}">
                <a16:creationId xmlns:a16="http://schemas.microsoft.com/office/drawing/2014/main" id="{BDC900F0-F33E-40D9-9A74-8CAB9E56CAF4}"/>
              </a:ext>
            </a:extLst>
          </p:cNvPr>
          <p:cNvSpPr txBox="1"/>
          <p:nvPr/>
        </p:nvSpPr>
        <p:spPr>
          <a:xfrm>
            <a:off x="168122" y="6483525"/>
            <a:ext cx="1217449" cy="276999"/>
          </a:xfrm>
          <a:prstGeom prst="rect">
            <a:avLst/>
          </a:prstGeom>
          <a:noFill/>
        </p:spPr>
        <p:txBody>
          <a:bodyPr wrap="none" rtlCol="0">
            <a:spAutoFit/>
          </a:bodyPr>
          <a:lstStyle/>
          <a:p>
            <a:r>
              <a:rPr lang="en-CA" sz="1200" dirty="0"/>
              <a:t>www.jdnevins.ca</a:t>
            </a:r>
          </a:p>
        </p:txBody>
      </p:sp>
    </p:spTree>
    <p:extLst>
      <p:ext uri="{BB962C8B-B14F-4D97-AF65-F5344CB8AC3E}">
        <p14:creationId xmlns:p14="http://schemas.microsoft.com/office/powerpoint/2010/main" val="102853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E24CADBE-E936-44F0-B648-2648ABB478B5}"/>
              </a:ext>
            </a:extLst>
          </p:cNvPr>
          <p:cNvSpPr txBox="1">
            <a:spLocks/>
          </p:cNvSpPr>
          <p:nvPr/>
        </p:nvSpPr>
        <p:spPr>
          <a:xfrm>
            <a:off x="667512" y="669702"/>
            <a:ext cx="9226296" cy="69310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75000"/>
                    <a:lumOff val="2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65000"/>
                    <a:lumOff val="3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65000"/>
                    <a:lumOff val="35000"/>
                  </a:schemeClr>
                </a:solidFill>
                <a:latin typeface="+mn-lt"/>
                <a:ea typeface="+mn-ea"/>
                <a:cs typeface="+mn-cs"/>
              </a:defRPr>
            </a:lvl9pPr>
          </a:lstStyle>
          <a:p>
            <a:r>
              <a:rPr lang="en-CA" dirty="0"/>
              <a:t>HOSTING &amp; APPLICATION DEVELOPMENT</a:t>
            </a:r>
          </a:p>
        </p:txBody>
      </p:sp>
      <p:pic>
        <p:nvPicPr>
          <p:cNvPr id="21" name="Picture 20">
            <a:extLst>
              <a:ext uri="{FF2B5EF4-FFF2-40B4-BE49-F238E27FC236}">
                <a16:creationId xmlns:a16="http://schemas.microsoft.com/office/drawing/2014/main" id="{63729952-A1C9-47B4-9E3F-5E0AA63DF939}"/>
              </a:ext>
            </a:extLst>
          </p:cNvPr>
          <p:cNvPicPr>
            <a:picLocks noChangeAspect="1"/>
          </p:cNvPicPr>
          <p:nvPr/>
        </p:nvPicPr>
        <p:blipFill>
          <a:blip r:embed="rId2"/>
          <a:stretch>
            <a:fillRect/>
          </a:stretch>
        </p:blipFill>
        <p:spPr>
          <a:xfrm>
            <a:off x="9866774" y="360252"/>
            <a:ext cx="1625397" cy="1625397"/>
          </a:xfrm>
          <a:prstGeom prst="rect">
            <a:avLst/>
          </a:prstGeom>
        </p:spPr>
      </p:pic>
      <p:pic>
        <p:nvPicPr>
          <p:cNvPr id="22" name="Picture 21">
            <a:extLst>
              <a:ext uri="{FF2B5EF4-FFF2-40B4-BE49-F238E27FC236}">
                <a16:creationId xmlns:a16="http://schemas.microsoft.com/office/drawing/2014/main" id="{2CBE8A19-CEFF-486B-A9AD-E6C82EC30758}"/>
              </a:ext>
            </a:extLst>
          </p:cNvPr>
          <p:cNvPicPr>
            <a:picLocks noChangeAspect="1"/>
          </p:cNvPicPr>
          <p:nvPr/>
        </p:nvPicPr>
        <p:blipFill>
          <a:blip r:embed="rId3"/>
          <a:stretch>
            <a:fillRect/>
          </a:stretch>
        </p:blipFill>
        <p:spPr>
          <a:xfrm>
            <a:off x="9017131" y="431954"/>
            <a:ext cx="1625397" cy="1625397"/>
          </a:xfrm>
          <a:prstGeom prst="rect">
            <a:avLst/>
          </a:prstGeom>
        </p:spPr>
      </p:pic>
      <p:sp>
        <p:nvSpPr>
          <p:cNvPr id="2" name="Rectangle 1">
            <a:extLst>
              <a:ext uri="{FF2B5EF4-FFF2-40B4-BE49-F238E27FC236}">
                <a16:creationId xmlns:a16="http://schemas.microsoft.com/office/drawing/2014/main" id="{EDA62D9E-6952-4DD2-81D2-230D1A589BD6}"/>
              </a:ext>
            </a:extLst>
          </p:cNvPr>
          <p:cNvSpPr/>
          <p:nvPr/>
        </p:nvSpPr>
        <p:spPr>
          <a:xfrm>
            <a:off x="776846" y="3312603"/>
            <a:ext cx="10389918"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PHP Application Development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Our PHP software development team has substantial experience of delivering highly secured, multi-user, robust, and high-performance web applications. We create cost-effective business solutions in a creative manner that allows companies to achieve their end-goals efficiently. The implementation of the latest PHP frameworks helps deliver the maximum ROI that reduces the overall development cost. </a:t>
            </a:r>
            <a:endParaRPr lang="en-CA" sz="1600" dirty="0"/>
          </a:p>
        </p:txBody>
      </p:sp>
      <p:sp>
        <p:nvSpPr>
          <p:cNvPr id="3" name="Rectangle 2">
            <a:extLst>
              <a:ext uri="{FF2B5EF4-FFF2-40B4-BE49-F238E27FC236}">
                <a16:creationId xmlns:a16="http://schemas.microsoft.com/office/drawing/2014/main" id="{98B124BF-C3B2-4769-900A-7DB1A03189BB}"/>
              </a:ext>
            </a:extLst>
          </p:cNvPr>
          <p:cNvSpPr/>
          <p:nvPr/>
        </p:nvSpPr>
        <p:spPr>
          <a:xfrm>
            <a:off x="776846" y="4965190"/>
            <a:ext cx="10389917"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Mobile Android and IOS Hybrid App Development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From concept to development, J.D. Nevins covers the entire app development cycle, no matter how diverse or complex your needs are. Our ability to meet your needs stem from our team of experts, who have years of experience in global app solution services and product engineering industries. We can develop native and cross-platform mobile apps for multiple mobile OS - Android, iPhone and Windows. </a:t>
            </a:r>
            <a:endParaRPr lang="en-CA" sz="1600" dirty="0"/>
          </a:p>
        </p:txBody>
      </p:sp>
      <p:sp>
        <p:nvSpPr>
          <p:cNvPr id="11" name="Rectangle 10">
            <a:extLst>
              <a:ext uri="{FF2B5EF4-FFF2-40B4-BE49-F238E27FC236}">
                <a16:creationId xmlns:a16="http://schemas.microsoft.com/office/drawing/2014/main" id="{3C5A2953-577E-4E29-9984-D09DF0C3DEC4}"/>
              </a:ext>
            </a:extLst>
          </p:cNvPr>
          <p:cNvSpPr/>
          <p:nvPr/>
        </p:nvSpPr>
        <p:spPr>
          <a:xfrm>
            <a:off x="776846" y="1660017"/>
            <a:ext cx="10389917" cy="1569660"/>
          </a:xfrm>
          <a:prstGeom prst="rect">
            <a:avLst/>
          </a:prstGeom>
        </p:spPr>
        <p:txBody>
          <a:bodyPr wrap="square">
            <a:spAutoFit/>
          </a:bodyPr>
          <a:lstStyle/>
          <a:p>
            <a:pPr>
              <a:spcAft>
                <a:spcPts val="0"/>
              </a:spcAft>
            </a:pPr>
            <a:r>
              <a:rPr lang="en-CA" sz="1600" b="1" dirty="0">
                <a:solidFill>
                  <a:srgbClr val="444B54"/>
                </a:solidFill>
                <a:latin typeface="Calibri" panose="020F0502020204030204" pitchFamily="34" charset="0"/>
                <a:ea typeface="Calibri" panose="020F0502020204030204" pitchFamily="34" charset="0"/>
              </a:rPr>
              <a:t>Virtual Managed Servers / Streaming Media / SOX Compliant </a:t>
            </a:r>
          </a:p>
          <a:p>
            <a:pPr>
              <a:spcAft>
                <a:spcPts val="0"/>
              </a:spcAft>
            </a:pPr>
            <a:endParaRPr lang="en-CA" sz="1600" dirty="0">
              <a:solidFill>
                <a:srgbClr val="000000"/>
              </a:solidFill>
              <a:latin typeface="Calibri" panose="020F0502020204030204" pitchFamily="34" charset="0"/>
              <a:ea typeface="Calibri" panose="020F0502020204030204" pitchFamily="34" charset="0"/>
            </a:endParaRPr>
          </a:p>
          <a:p>
            <a:r>
              <a:rPr lang="en-CA" sz="1600" dirty="0">
                <a:latin typeface="Calibri" panose="020F0502020204030204" pitchFamily="34" charset="0"/>
                <a:ea typeface="Calibri" panose="020F0502020204030204" pitchFamily="34" charset="0"/>
                <a:cs typeface="Times New Roman" panose="02020603050405020304" pitchFamily="18" charset="0"/>
              </a:rPr>
              <a:t>Our hosting infrastructure was established in 2002 and we depend on it ourselves for its robust security, reliability and flexibility. They were unique and ahead of their time in that we started in the  hosting business as a distributed network which offers cross compatibility between UNIX, Linux and Windows™ applications. It was cloud hosting before we knew to call it that.</a:t>
            </a:r>
            <a:endParaRPr lang="en-CA" sz="1600" dirty="0"/>
          </a:p>
        </p:txBody>
      </p:sp>
      <p:sp>
        <p:nvSpPr>
          <p:cNvPr id="12" name="TextBox 11">
            <a:extLst>
              <a:ext uri="{FF2B5EF4-FFF2-40B4-BE49-F238E27FC236}">
                <a16:creationId xmlns:a16="http://schemas.microsoft.com/office/drawing/2014/main" id="{836947EB-833E-464B-AE67-E31D5679D207}"/>
              </a:ext>
            </a:extLst>
          </p:cNvPr>
          <p:cNvSpPr txBox="1"/>
          <p:nvPr/>
        </p:nvSpPr>
        <p:spPr>
          <a:xfrm>
            <a:off x="10787117" y="6507149"/>
            <a:ext cx="1217449" cy="276999"/>
          </a:xfrm>
          <a:prstGeom prst="rect">
            <a:avLst/>
          </a:prstGeom>
          <a:noFill/>
        </p:spPr>
        <p:txBody>
          <a:bodyPr wrap="none" rtlCol="0">
            <a:spAutoFit/>
          </a:bodyPr>
          <a:lstStyle/>
          <a:p>
            <a:r>
              <a:rPr lang="en-CA" sz="1200" dirty="0"/>
              <a:t>www.jdnevins.ca</a:t>
            </a:r>
          </a:p>
        </p:txBody>
      </p:sp>
      <p:pic>
        <p:nvPicPr>
          <p:cNvPr id="13" name="Picture 12">
            <a:extLst>
              <a:ext uri="{FF2B5EF4-FFF2-40B4-BE49-F238E27FC236}">
                <a16:creationId xmlns:a16="http://schemas.microsoft.com/office/drawing/2014/main" id="{18021763-EB1A-4FB2-B2D2-CD02B2966067}"/>
              </a:ext>
            </a:extLst>
          </p:cNvPr>
          <p:cNvPicPr>
            <a:picLocks noChangeAspect="1"/>
          </p:cNvPicPr>
          <p:nvPr/>
        </p:nvPicPr>
        <p:blipFill>
          <a:blip r:embed="rId4"/>
          <a:stretch>
            <a:fillRect/>
          </a:stretch>
        </p:blipFill>
        <p:spPr>
          <a:xfrm>
            <a:off x="7604622" y="514880"/>
            <a:ext cx="1625397" cy="1625397"/>
          </a:xfrm>
          <a:prstGeom prst="rect">
            <a:avLst/>
          </a:prstGeom>
        </p:spPr>
      </p:pic>
    </p:spTree>
    <p:extLst>
      <p:ext uri="{BB962C8B-B14F-4D97-AF65-F5344CB8AC3E}">
        <p14:creationId xmlns:p14="http://schemas.microsoft.com/office/powerpoint/2010/main" val="2886689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CF56AB-7659-4C3E-82C2-ADF162BAC4FB}"/>
              </a:ext>
            </a:extLst>
          </p:cNvPr>
          <p:cNvSpPr>
            <a:spLocks noGrp="1"/>
          </p:cNvSpPr>
          <p:nvPr>
            <p:ph type="body" idx="1"/>
          </p:nvPr>
        </p:nvSpPr>
        <p:spPr>
          <a:xfrm>
            <a:off x="667512" y="669702"/>
            <a:ext cx="9226296" cy="693106"/>
          </a:xfrm>
        </p:spPr>
        <p:txBody>
          <a:bodyPr/>
          <a:lstStyle/>
          <a:p>
            <a:r>
              <a:rPr lang="en-CA" dirty="0"/>
              <a:t>SOME AWESOME CLIENTS</a:t>
            </a:r>
          </a:p>
        </p:txBody>
      </p:sp>
      <p:pic>
        <p:nvPicPr>
          <p:cNvPr id="6" name="Picture 5">
            <a:extLst>
              <a:ext uri="{FF2B5EF4-FFF2-40B4-BE49-F238E27FC236}">
                <a16:creationId xmlns:a16="http://schemas.microsoft.com/office/drawing/2014/main" id="{B656F863-D450-4EF8-892A-A5EE8D4D7F98}"/>
              </a:ext>
            </a:extLst>
          </p:cNvPr>
          <p:cNvPicPr>
            <a:picLocks noChangeAspect="1"/>
          </p:cNvPicPr>
          <p:nvPr/>
        </p:nvPicPr>
        <p:blipFill>
          <a:blip r:embed="rId2"/>
          <a:stretch>
            <a:fillRect/>
          </a:stretch>
        </p:blipFill>
        <p:spPr>
          <a:xfrm>
            <a:off x="8315028" y="5785174"/>
            <a:ext cx="2206882" cy="331032"/>
          </a:xfrm>
          <a:prstGeom prst="rect">
            <a:avLst/>
          </a:prstGeom>
        </p:spPr>
      </p:pic>
      <p:pic>
        <p:nvPicPr>
          <p:cNvPr id="8" name="Picture 7">
            <a:extLst>
              <a:ext uri="{FF2B5EF4-FFF2-40B4-BE49-F238E27FC236}">
                <a16:creationId xmlns:a16="http://schemas.microsoft.com/office/drawing/2014/main" id="{7EDCA731-07D8-433F-95A9-38EC4A0711AD}"/>
              </a:ext>
            </a:extLst>
          </p:cNvPr>
          <p:cNvPicPr>
            <a:picLocks noChangeAspect="1"/>
          </p:cNvPicPr>
          <p:nvPr/>
        </p:nvPicPr>
        <p:blipFill>
          <a:blip r:embed="rId3"/>
          <a:stretch>
            <a:fillRect/>
          </a:stretch>
        </p:blipFill>
        <p:spPr>
          <a:xfrm>
            <a:off x="5459299" y="3788673"/>
            <a:ext cx="2652529" cy="1201816"/>
          </a:xfrm>
          <a:prstGeom prst="rect">
            <a:avLst/>
          </a:prstGeom>
        </p:spPr>
      </p:pic>
      <p:pic>
        <p:nvPicPr>
          <p:cNvPr id="10" name="Picture 9">
            <a:extLst>
              <a:ext uri="{FF2B5EF4-FFF2-40B4-BE49-F238E27FC236}">
                <a16:creationId xmlns:a16="http://schemas.microsoft.com/office/drawing/2014/main" id="{0BA96B21-CCC7-4263-BA1B-C00A9E1B2491}"/>
              </a:ext>
            </a:extLst>
          </p:cNvPr>
          <p:cNvPicPr>
            <a:picLocks noChangeAspect="1"/>
          </p:cNvPicPr>
          <p:nvPr/>
        </p:nvPicPr>
        <p:blipFill>
          <a:blip r:embed="rId4"/>
          <a:stretch>
            <a:fillRect/>
          </a:stretch>
        </p:blipFill>
        <p:spPr>
          <a:xfrm>
            <a:off x="1277505" y="5216776"/>
            <a:ext cx="1825913" cy="812710"/>
          </a:xfrm>
          <a:prstGeom prst="rect">
            <a:avLst/>
          </a:prstGeom>
        </p:spPr>
      </p:pic>
      <p:pic>
        <p:nvPicPr>
          <p:cNvPr id="12" name="Picture 11">
            <a:extLst>
              <a:ext uri="{FF2B5EF4-FFF2-40B4-BE49-F238E27FC236}">
                <a16:creationId xmlns:a16="http://schemas.microsoft.com/office/drawing/2014/main" id="{75F1A107-D859-49DC-A3EB-AB245AE5199A}"/>
              </a:ext>
            </a:extLst>
          </p:cNvPr>
          <p:cNvPicPr>
            <a:picLocks noChangeAspect="1"/>
          </p:cNvPicPr>
          <p:nvPr/>
        </p:nvPicPr>
        <p:blipFill>
          <a:blip r:embed="rId5"/>
          <a:stretch>
            <a:fillRect/>
          </a:stretch>
        </p:blipFill>
        <p:spPr>
          <a:xfrm>
            <a:off x="8975442" y="4460597"/>
            <a:ext cx="2206186" cy="568373"/>
          </a:xfrm>
          <a:prstGeom prst="rect">
            <a:avLst/>
          </a:prstGeom>
        </p:spPr>
      </p:pic>
      <p:pic>
        <p:nvPicPr>
          <p:cNvPr id="14" name="Picture 13">
            <a:extLst>
              <a:ext uri="{FF2B5EF4-FFF2-40B4-BE49-F238E27FC236}">
                <a16:creationId xmlns:a16="http://schemas.microsoft.com/office/drawing/2014/main" id="{6F1A45F0-77D6-41BC-8873-3C1DE72A3FFF}"/>
              </a:ext>
            </a:extLst>
          </p:cNvPr>
          <p:cNvPicPr>
            <a:picLocks noChangeAspect="1"/>
          </p:cNvPicPr>
          <p:nvPr/>
        </p:nvPicPr>
        <p:blipFill>
          <a:blip r:embed="rId6"/>
          <a:stretch>
            <a:fillRect/>
          </a:stretch>
        </p:blipFill>
        <p:spPr>
          <a:xfrm>
            <a:off x="3176327" y="2899304"/>
            <a:ext cx="1511465" cy="1511465"/>
          </a:xfrm>
          <a:prstGeom prst="rect">
            <a:avLst/>
          </a:prstGeom>
        </p:spPr>
      </p:pic>
      <p:pic>
        <p:nvPicPr>
          <p:cNvPr id="16" name="Picture 15">
            <a:extLst>
              <a:ext uri="{FF2B5EF4-FFF2-40B4-BE49-F238E27FC236}">
                <a16:creationId xmlns:a16="http://schemas.microsoft.com/office/drawing/2014/main" id="{783E7864-AE23-4743-81B6-D2F28BF0AE9A}"/>
              </a:ext>
            </a:extLst>
          </p:cNvPr>
          <p:cNvPicPr>
            <a:picLocks noChangeAspect="1"/>
          </p:cNvPicPr>
          <p:nvPr/>
        </p:nvPicPr>
        <p:blipFill>
          <a:blip r:embed="rId7"/>
          <a:stretch>
            <a:fillRect/>
          </a:stretch>
        </p:blipFill>
        <p:spPr>
          <a:xfrm>
            <a:off x="5645843" y="2648598"/>
            <a:ext cx="3992897" cy="574977"/>
          </a:xfrm>
          <a:prstGeom prst="rect">
            <a:avLst/>
          </a:prstGeom>
        </p:spPr>
      </p:pic>
      <p:pic>
        <p:nvPicPr>
          <p:cNvPr id="18" name="Picture 17">
            <a:extLst>
              <a:ext uri="{FF2B5EF4-FFF2-40B4-BE49-F238E27FC236}">
                <a16:creationId xmlns:a16="http://schemas.microsoft.com/office/drawing/2014/main" id="{0D512F8A-FA3F-4FF4-AF1C-B6DB21327D6E}"/>
              </a:ext>
            </a:extLst>
          </p:cNvPr>
          <p:cNvPicPr>
            <a:picLocks noChangeAspect="1"/>
          </p:cNvPicPr>
          <p:nvPr/>
        </p:nvPicPr>
        <p:blipFill>
          <a:blip r:embed="rId8"/>
          <a:stretch>
            <a:fillRect/>
          </a:stretch>
        </p:blipFill>
        <p:spPr>
          <a:xfrm>
            <a:off x="535285" y="1658126"/>
            <a:ext cx="2444191" cy="1511465"/>
          </a:xfrm>
          <a:prstGeom prst="rect">
            <a:avLst/>
          </a:prstGeom>
        </p:spPr>
      </p:pic>
      <p:pic>
        <p:nvPicPr>
          <p:cNvPr id="20" name="Picture 19">
            <a:extLst>
              <a:ext uri="{FF2B5EF4-FFF2-40B4-BE49-F238E27FC236}">
                <a16:creationId xmlns:a16="http://schemas.microsoft.com/office/drawing/2014/main" id="{9898FF62-F687-4528-9979-13A9AEE81151}"/>
              </a:ext>
            </a:extLst>
          </p:cNvPr>
          <p:cNvPicPr>
            <a:picLocks noChangeAspect="1"/>
          </p:cNvPicPr>
          <p:nvPr/>
        </p:nvPicPr>
        <p:blipFill>
          <a:blip r:embed="rId9"/>
          <a:stretch>
            <a:fillRect/>
          </a:stretch>
        </p:blipFill>
        <p:spPr>
          <a:xfrm>
            <a:off x="9146493" y="1658126"/>
            <a:ext cx="1864084" cy="574978"/>
          </a:xfrm>
          <a:prstGeom prst="rect">
            <a:avLst/>
          </a:prstGeom>
        </p:spPr>
      </p:pic>
      <p:pic>
        <p:nvPicPr>
          <p:cNvPr id="22" name="Picture 21">
            <a:extLst>
              <a:ext uri="{FF2B5EF4-FFF2-40B4-BE49-F238E27FC236}">
                <a16:creationId xmlns:a16="http://schemas.microsoft.com/office/drawing/2014/main" id="{79B6225F-6008-4AB6-8762-90B99F9B284C}"/>
              </a:ext>
            </a:extLst>
          </p:cNvPr>
          <p:cNvPicPr>
            <a:picLocks noChangeAspect="1"/>
          </p:cNvPicPr>
          <p:nvPr/>
        </p:nvPicPr>
        <p:blipFill>
          <a:blip r:embed="rId10"/>
          <a:stretch>
            <a:fillRect/>
          </a:stretch>
        </p:blipFill>
        <p:spPr>
          <a:xfrm>
            <a:off x="4452746" y="5310910"/>
            <a:ext cx="2446606" cy="778020"/>
          </a:xfrm>
          <a:prstGeom prst="rect">
            <a:avLst/>
          </a:prstGeom>
        </p:spPr>
      </p:pic>
      <p:pic>
        <p:nvPicPr>
          <p:cNvPr id="24" name="Picture 23">
            <a:extLst>
              <a:ext uri="{FF2B5EF4-FFF2-40B4-BE49-F238E27FC236}">
                <a16:creationId xmlns:a16="http://schemas.microsoft.com/office/drawing/2014/main" id="{92219B2F-F8B2-45DA-9FB0-5B529A396462}"/>
              </a:ext>
            </a:extLst>
          </p:cNvPr>
          <p:cNvPicPr>
            <a:picLocks noChangeAspect="1"/>
          </p:cNvPicPr>
          <p:nvPr/>
        </p:nvPicPr>
        <p:blipFill>
          <a:blip r:embed="rId11"/>
          <a:stretch>
            <a:fillRect/>
          </a:stretch>
        </p:blipFill>
        <p:spPr>
          <a:xfrm>
            <a:off x="351438" y="3908943"/>
            <a:ext cx="2439135" cy="568480"/>
          </a:xfrm>
          <a:prstGeom prst="rect">
            <a:avLst/>
          </a:prstGeom>
        </p:spPr>
      </p:pic>
      <p:pic>
        <p:nvPicPr>
          <p:cNvPr id="26" name="Picture 25">
            <a:extLst>
              <a:ext uri="{FF2B5EF4-FFF2-40B4-BE49-F238E27FC236}">
                <a16:creationId xmlns:a16="http://schemas.microsoft.com/office/drawing/2014/main" id="{568EF3B3-D2BF-4E80-92D2-86A9CB56706A}"/>
              </a:ext>
            </a:extLst>
          </p:cNvPr>
          <p:cNvPicPr>
            <a:picLocks noChangeAspect="1"/>
          </p:cNvPicPr>
          <p:nvPr/>
        </p:nvPicPr>
        <p:blipFill>
          <a:blip r:embed="rId12"/>
          <a:stretch>
            <a:fillRect/>
          </a:stretch>
        </p:blipFill>
        <p:spPr>
          <a:xfrm>
            <a:off x="9511225" y="2413858"/>
            <a:ext cx="2533939" cy="2533939"/>
          </a:xfrm>
          <a:prstGeom prst="rect">
            <a:avLst/>
          </a:prstGeom>
        </p:spPr>
      </p:pic>
      <p:pic>
        <p:nvPicPr>
          <p:cNvPr id="28" name="Picture 27">
            <a:extLst>
              <a:ext uri="{FF2B5EF4-FFF2-40B4-BE49-F238E27FC236}">
                <a16:creationId xmlns:a16="http://schemas.microsoft.com/office/drawing/2014/main" id="{D87C62D8-6B75-43DA-B9EC-149F92C6BA14}"/>
              </a:ext>
            </a:extLst>
          </p:cNvPr>
          <p:cNvPicPr>
            <a:picLocks noChangeAspect="1"/>
          </p:cNvPicPr>
          <p:nvPr/>
        </p:nvPicPr>
        <p:blipFill>
          <a:blip r:embed="rId13">
            <a:duotone>
              <a:schemeClr val="accent1">
                <a:shade val="45000"/>
                <a:satMod val="135000"/>
              </a:schemeClr>
              <a:prstClr val="white"/>
            </a:duotone>
          </a:blip>
          <a:stretch>
            <a:fillRect/>
          </a:stretch>
        </p:blipFill>
        <p:spPr>
          <a:xfrm>
            <a:off x="4326956" y="1238403"/>
            <a:ext cx="2403631" cy="1201816"/>
          </a:xfrm>
          <a:prstGeom prst="rect">
            <a:avLst/>
          </a:prstGeom>
        </p:spPr>
      </p:pic>
    </p:spTree>
    <p:extLst>
      <p:ext uri="{BB962C8B-B14F-4D97-AF65-F5344CB8AC3E}">
        <p14:creationId xmlns:p14="http://schemas.microsoft.com/office/powerpoint/2010/main" val="1734975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0B161C-930A-480F-8971-96B501090484}"/>
              </a:ext>
            </a:extLst>
          </p:cNvPr>
          <p:cNvPicPr>
            <a:picLocks noChangeAspect="1"/>
          </p:cNvPicPr>
          <p:nvPr/>
        </p:nvPicPr>
        <p:blipFill>
          <a:blip r:embed="rId2"/>
          <a:stretch>
            <a:fillRect/>
          </a:stretch>
        </p:blipFill>
        <p:spPr>
          <a:xfrm>
            <a:off x="5268463" y="935207"/>
            <a:ext cx="1655067" cy="1655067"/>
          </a:xfrm>
          <a:prstGeom prst="rect">
            <a:avLst/>
          </a:prstGeom>
        </p:spPr>
      </p:pic>
      <p:sp>
        <p:nvSpPr>
          <p:cNvPr id="6" name="TextBox 5">
            <a:extLst>
              <a:ext uri="{FF2B5EF4-FFF2-40B4-BE49-F238E27FC236}">
                <a16:creationId xmlns:a16="http://schemas.microsoft.com/office/drawing/2014/main" id="{FD473F7E-0B34-45F4-BA11-BEE91A1BCED7}"/>
              </a:ext>
            </a:extLst>
          </p:cNvPr>
          <p:cNvSpPr txBox="1"/>
          <p:nvPr/>
        </p:nvSpPr>
        <p:spPr>
          <a:xfrm>
            <a:off x="4446854" y="5486489"/>
            <a:ext cx="3298275" cy="584775"/>
          </a:xfrm>
          <a:prstGeom prst="rect">
            <a:avLst/>
          </a:prstGeom>
          <a:noFill/>
        </p:spPr>
        <p:txBody>
          <a:bodyPr wrap="none" rtlCol="0">
            <a:spAutoFit/>
          </a:bodyPr>
          <a:lstStyle/>
          <a:p>
            <a:r>
              <a:rPr lang="en-CA" sz="3200" dirty="0"/>
              <a:t>www.jdnevins.com</a:t>
            </a:r>
          </a:p>
        </p:txBody>
      </p:sp>
      <p:sp>
        <p:nvSpPr>
          <p:cNvPr id="3" name="TextBox 2">
            <a:extLst>
              <a:ext uri="{FF2B5EF4-FFF2-40B4-BE49-F238E27FC236}">
                <a16:creationId xmlns:a16="http://schemas.microsoft.com/office/drawing/2014/main" id="{367E7B6D-CAAA-4588-B74F-D86E823E2CEE}"/>
              </a:ext>
            </a:extLst>
          </p:cNvPr>
          <p:cNvSpPr txBox="1"/>
          <p:nvPr/>
        </p:nvSpPr>
        <p:spPr>
          <a:xfrm>
            <a:off x="4416077" y="4621779"/>
            <a:ext cx="3359831" cy="584775"/>
          </a:xfrm>
          <a:prstGeom prst="rect">
            <a:avLst/>
          </a:prstGeom>
          <a:noFill/>
        </p:spPr>
        <p:txBody>
          <a:bodyPr wrap="none" rtlCol="0">
            <a:spAutoFit/>
          </a:bodyPr>
          <a:lstStyle/>
          <a:p>
            <a:r>
              <a:rPr lang="en-CA" sz="3200" dirty="0"/>
              <a:t>info@jdnevins.com</a:t>
            </a:r>
          </a:p>
        </p:txBody>
      </p:sp>
      <p:sp>
        <p:nvSpPr>
          <p:cNvPr id="9" name="Title 1">
            <a:extLst>
              <a:ext uri="{FF2B5EF4-FFF2-40B4-BE49-F238E27FC236}">
                <a16:creationId xmlns:a16="http://schemas.microsoft.com/office/drawing/2014/main" id="{C1A617E0-E6A6-4D8A-B0CC-7F2F4EA2120C}"/>
              </a:ext>
            </a:extLst>
          </p:cNvPr>
          <p:cNvSpPr>
            <a:spLocks noGrp="1"/>
          </p:cNvSpPr>
          <p:nvPr>
            <p:ph type="ctrTitle"/>
          </p:nvPr>
        </p:nvSpPr>
        <p:spPr>
          <a:xfrm>
            <a:off x="669557" y="786736"/>
            <a:ext cx="10852873" cy="3352800"/>
          </a:xfrm>
        </p:spPr>
        <p:txBody>
          <a:bodyPr/>
          <a:lstStyle/>
          <a:p>
            <a:pPr algn="ctr"/>
            <a:r>
              <a:rPr lang="en-CA" sz="7200" dirty="0"/>
              <a:t>Believe the future has arrived!</a:t>
            </a:r>
          </a:p>
        </p:txBody>
      </p:sp>
    </p:spTree>
    <p:extLst>
      <p:ext uri="{BB962C8B-B14F-4D97-AF65-F5344CB8AC3E}">
        <p14:creationId xmlns:p14="http://schemas.microsoft.com/office/powerpoint/2010/main" val="3510566210"/>
      </p:ext>
    </p:extLst>
  </p:cSld>
  <p:clrMapOvr>
    <a:masterClrMapping/>
  </p:clrMapOvr>
</p:sld>
</file>

<file path=ppt/theme/theme1.xml><?xml version="1.0" encoding="utf-8"?>
<a:theme xmlns:a="http://schemas.openxmlformats.org/drawingml/2006/main" name="Metropolitan">
  <a:themeElements>
    <a:clrScheme name="Metropolitan">
      <a:dk1>
        <a:srgbClr val="000000"/>
      </a:dk1>
      <a:lt1>
        <a:srgbClr val="FFFFFF"/>
      </a:lt1>
      <a:dk2>
        <a:srgbClr val="303034"/>
      </a:dk2>
      <a:lt2>
        <a:srgbClr val="DFDFE4"/>
      </a:lt2>
      <a:accent1>
        <a:srgbClr val="00AEEF"/>
      </a:accent1>
      <a:accent2>
        <a:srgbClr val="8CC600"/>
      </a:accent2>
      <a:accent3>
        <a:srgbClr val="FFBE00"/>
      </a:accent3>
      <a:accent4>
        <a:srgbClr val="FF0097"/>
      </a:accent4>
      <a:accent5>
        <a:srgbClr val="0071BC"/>
      </a:accent5>
      <a:accent6>
        <a:srgbClr val="FF8600"/>
      </a:accent6>
      <a:hlink>
        <a:srgbClr val="2424F0"/>
      </a:hlink>
      <a:folHlink>
        <a:srgbClr val="808080"/>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9FF7CA0D-8839-4012-B51C-B152F9BD654A}"/>
    </a:ext>
  </a:extLst>
</a:theme>
</file>

<file path=docProps/app.xml><?xml version="1.0" encoding="utf-8"?>
<Properties xmlns="http://schemas.openxmlformats.org/officeDocument/2006/extended-properties" xmlns:vt="http://schemas.openxmlformats.org/officeDocument/2006/docPropsVTypes">
  <Template>Metropolitan</Template>
  <TotalTime>2047</TotalTime>
  <Words>1636</Words>
  <Application>Microsoft Office PowerPoint</Application>
  <PresentationFormat>Widescreen</PresentationFormat>
  <Paragraphs>137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Patua One</vt:lpstr>
      <vt:lpstr>Metropolitan</vt:lpstr>
      <vt:lpstr>Believe the future has arrived!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Believe the future has arrived!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Believe the future has arrived!</dc:title>
  <dc:creator>Julian Smit</dc:creator>
  <cp:lastModifiedBy>Julian2</cp:lastModifiedBy>
  <cp:revision>41</cp:revision>
  <dcterms:created xsi:type="dcterms:W3CDTF">2019-03-26T03:41:42Z</dcterms:created>
  <dcterms:modified xsi:type="dcterms:W3CDTF">2021-03-06T03:53:39Z</dcterms:modified>
</cp:coreProperties>
</file>